
<file path=[Content_Types].xml><?xml version="1.0" encoding="utf-8"?>
<Types xmlns="http://schemas.openxmlformats.org/package/2006/content-types">
  <Default Extension="jpeg" ContentType="image/jpeg"/>
  <Default Extension="wav" ContentType="audio/x-wav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3971" r:id="rId7"/>
    <p:sldId id="260" r:id="rId8"/>
    <p:sldId id="3926" r:id="rId9"/>
    <p:sldId id="263" r:id="rId10"/>
    <p:sldId id="264" r:id="rId11"/>
    <p:sldId id="3994" r:id="rId12"/>
    <p:sldId id="3995" r:id="rId13"/>
    <p:sldId id="3996" r:id="rId14"/>
    <p:sldId id="4015" r:id="rId15"/>
    <p:sldId id="3941" r:id="rId16"/>
    <p:sldId id="3972" r:id="rId17"/>
    <p:sldId id="3942" r:id="rId18"/>
    <p:sldId id="3974" r:id="rId19"/>
    <p:sldId id="4016" r:id="rId20"/>
    <p:sldId id="4017" r:id="rId21"/>
    <p:sldId id="3943" r:id="rId22"/>
    <p:sldId id="3960" r:id="rId23"/>
    <p:sldId id="4018" r:id="rId24"/>
    <p:sldId id="4019" r:id="rId25"/>
    <p:sldId id="3944" r:id="rId26"/>
    <p:sldId id="3970" r:id="rId27"/>
    <p:sldId id="3931" r:id="rId28"/>
    <p:sldId id="3932" r:id="rId29"/>
    <p:sldId id="3939" r:id="rId30"/>
    <p:sldId id="3940" r:id="rId31"/>
    <p:sldId id="303" r:id="rId32"/>
    <p:sldId id="266" r:id="rId33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6E8"/>
    <a:srgbClr val="E1E2E5"/>
    <a:srgbClr val="F57129"/>
    <a:srgbClr val="0E163B"/>
    <a:srgbClr val="AFABAB"/>
    <a:srgbClr val="FF7903"/>
    <a:srgbClr val="CDC074"/>
    <a:srgbClr val="F4BA80"/>
    <a:srgbClr val="7FA0A5"/>
    <a:srgbClr val="82BF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4" autoAdjust="0"/>
    <p:restoredTop sz="94660"/>
  </p:normalViewPr>
  <p:slideViewPr>
    <p:cSldViewPr snapToGrid="0">
      <p:cViewPr varScale="1">
        <p:scale>
          <a:sx n="71" d="100"/>
          <a:sy n="71" d="100"/>
        </p:scale>
        <p:origin x="346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6" Type="http://schemas.openxmlformats.org/officeDocument/2006/relationships/tableStyles" Target="tableStyles.xml"/><Relationship Id="rId35" Type="http://schemas.openxmlformats.org/officeDocument/2006/relationships/viewProps" Target="viewProps.xml"/><Relationship Id="rId34" Type="http://schemas.openxmlformats.org/officeDocument/2006/relationships/presProps" Target="presProps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1584" y="1279287"/>
            <a:ext cx="6140577" cy="345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0375" y="4925254"/>
            <a:ext cx="5682996" cy="40297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78152C-88DB-40D8-8B94-A0F67FA0304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81013" y="1279525"/>
            <a:ext cx="6140450" cy="34544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BF86D4-CD65-4638-B5DE-85256906A7D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71901"/>
          </a:xfrm>
          <a:custGeom>
            <a:avLst/>
            <a:gdLst>
              <a:gd name="connsiteX0" fmla="*/ 0 w 12192000"/>
              <a:gd name="connsiteY0" fmla="*/ 0 h 5105400"/>
              <a:gd name="connsiteX1" fmla="*/ 12192000 w 12192000"/>
              <a:gd name="connsiteY1" fmla="*/ 0 h 5105400"/>
              <a:gd name="connsiteX2" fmla="*/ 12192000 w 12192000"/>
              <a:gd name="connsiteY2" fmla="*/ 5105400 h 5105400"/>
              <a:gd name="connsiteX3" fmla="*/ 0 w 12192000"/>
              <a:gd name="connsiteY3" fmla="*/ 5105400 h 5105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5105400">
                <a:moveTo>
                  <a:pt x="0" y="0"/>
                </a:moveTo>
                <a:lnTo>
                  <a:pt x="12192000" y="0"/>
                </a:lnTo>
                <a:lnTo>
                  <a:pt x="12192000" y="5105400"/>
                </a:lnTo>
                <a:lnTo>
                  <a:pt x="0" y="5105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3174" y="6510655"/>
            <a:ext cx="12188826" cy="34734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0000"/>
              </a:srgb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80387" y="6535198"/>
            <a:ext cx="1211161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 做技术人的指路明灯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做职场生涯的精神导师                                                                                              咕泡学院官网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:http://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www.gupaoedu.com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5.png"/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6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1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26.jpeg"/><Relationship Id="rId7" Type="http://schemas.openxmlformats.org/officeDocument/2006/relationships/image" Target="../media/image25.jpeg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11.png"/><Relationship Id="rId10" Type="http://schemas.openxmlformats.org/officeDocument/2006/relationships/notesSlide" Target="../notesSlides/notesSlide26.xml"/><Relationship Id="rId1" Type="http://schemas.openxmlformats.org/officeDocument/2006/relationships/image" Target="../media/image6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33.jpeg"/><Relationship Id="rId8" Type="http://schemas.openxmlformats.org/officeDocument/2006/relationships/image" Target="../media/image32.jpeg"/><Relationship Id="rId7" Type="http://schemas.openxmlformats.org/officeDocument/2006/relationships/image" Target="../media/image31.jpeg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27.jpeg"/><Relationship Id="rId2" Type="http://schemas.openxmlformats.org/officeDocument/2006/relationships/image" Target="../media/image11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36.jpeg"/><Relationship Id="rId11" Type="http://schemas.openxmlformats.org/officeDocument/2006/relationships/image" Target="../media/image35.jpeg"/><Relationship Id="rId10" Type="http://schemas.openxmlformats.org/officeDocument/2006/relationships/image" Target="../media/image34.jpeg"/><Relationship Id="rId1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44.jpeg"/><Relationship Id="rId8" Type="http://schemas.openxmlformats.org/officeDocument/2006/relationships/image" Target="../media/image43.png"/><Relationship Id="rId7" Type="http://schemas.openxmlformats.org/officeDocument/2006/relationships/image" Target="../media/image42.jpeg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png"/><Relationship Id="rId3" Type="http://schemas.openxmlformats.org/officeDocument/2006/relationships/image" Target="../media/image38.png"/><Relationship Id="rId26" Type="http://schemas.openxmlformats.org/officeDocument/2006/relationships/slideLayout" Target="../slideLayouts/slideLayout6.xml"/><Relationship Id="rId25" Type="http://schemas.openxmlformats.org/officeDocument/2006/relationships/image" Target="../media/image11.png"/><Relationship Id="rId24" Type="http://schemas.openxmlformats.org/officeDocument/2006/relationships/image" Target="../media/image59.jpeg"/><Relationship Id="rId23" Type="http://schemas.openxmlformats.org/officeDocument/2006/relationships/image" Target="../media/image58.jpeg"/><Relationship Id="rId22" Type="http://schemas.openxmlformats.org/officeDocument/2006/relationships/image" Target="../media/image57.jpeg"/><Relationship Id="rId21" Type="http://schemas.openxmlformats.org/officeDocument/2006/relationships/image" Target="../media/image56.GIF"/><Relationship Id="rId20" Type="http://schemas.openxmlformats.org/officeDocument/2006/relationships/image" Target="../media/image55.jpeg"/><Relationship Id="rId2" Type="http://schemas.openxmlformats.org/officeDocument/2006/relationships/image" Target="../media/image37.png"/><Relationship Id="rId19" Type="http://schemas.openxmlformats.org/officeDocument/2006/relationships/image" Target="../media/image54.jpeg"/><Relationship Id="rId18" Type="http://schemas.openxmlformats.org/officeDocument/2006/relationships/image" Target="../media/image53.jpeg"/><Relationship Id="rId17" Type="http://schemas.openxmlformats.org/officeDocument/2006/relationships/image" Target="../media/image52.jpeg"/><Relationship Id="rId16" Type="http://schemas.openxmlformats.org/officeDocument/2006/relationships/image" Target="../media/image51.jpeg"/><Relationship Id="rId15" Type="http://schemas.openxmlformats.org/officeDocument/2006/relationships/image" Target="../media/image50.jpeg"/><Relationship Id="rId14" Type="http://schemas.openxmlformats.org/officeDocument/2006/relationships/image" Target="../media/image49.jpeg"/><Relationship Id="rId13" Type="http://schemas.openxmlformats.org/officeDocument/2006/relationships/image" Target="../media/image48.jpeg"/><Relationship Id="rId12" Type="http://schemas.openxmlformats.org/officeDocument/2006/relationships/image" Target="../media/image47.jpeg"/><Relationship Id="rId11" Type="http://schemas.openxmlformats.org/officeDocument/2006/relationships/image" Target="../media/image46.png"/><Relationship Id="rId10" Type="http://schemas.openxmlformats.org/officeDocument/2006/relationships/image" Target="../media/image45.jpeg"/><Relationship Id="rId1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4.jpeg"/><Relationship Id="rId2" Type="http://schemas.openxmlformats.org/officeDocument/2006/relationships/image" Target="../media/image12.png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jpeg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1.xml"/><Relationship Id="rId4" Type="http://schemas.openxmlformats.org/officeDocument/2006/relationships/image" Target="../media/image5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11.xml"/><Relationship Id="rId7" Type="http://schemas.openxmlformats.org/officeDocument/2006/relationships/image" Target="../media/image11.png"/><Relationship Id="rId6" Type="http://schemas.openxmlformats.org/officeDocument/2006/relationships/image" Target="../media/image4.jpe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1.xml"/><Relationship Id="rId6" Type="http://schemas.openxmlformats.org/officeDocument/2006/relationships/image" Target="../media/image11.png"/><Relationship Id="rId5" Type="http://schemas.openxmlformats.org/officeDocument/2006/relationships/image" Target="../media/image4.jpeg"/><Relationship Id="rId4" Type="http://schemas.openxmlformats.org/officeDocument/2006/relationships/image" Target="../media/image19.png"/><Relationship Id="rId3" Type="http://schemas.microsoft.com/office/2007/relationships/media" Target="../media/audio1.wav"/><Relationship Id="rId2" Type="http://schemas.openxmlformats.org/officeDocument/2006/relationships/audio" Target="../media/audio1.wav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标题-1"/>
          <p:cNvPicPr>
            <a:picLocks noChangeAspect="1"/>
          </p:cNvPicPr>
          <p:nvPr/>
        </p:nvPicPr>
        <p:blipFill>
          <a:blip r:embed="rId2">
            <a:lum bright="-30000"/>
          </a:blip>
          <a:stretch>
            <a:fillRect/>
          </a:stretch>
        </p:blipFill>
        <p:spPr>
          <a:xfrm>
            <a:off x="4894579" y="0"/>
            <a:ext cx="2518501" cy="519220"/>
          </a:xfrm>
          <a:prstGeom prst="rect">
            <a:avLst/>
          </a:prstGeom>
        </p:spPr>
      </p:pic>
      <p:pic>
        <p:nvPicPr>
          <p:cNvPr id="9" name="图片 8" descr="小程序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959984" y="6985"/>
            <a:ext cx="251850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新前端第 </a:t>
            </a:r>
            <a:r>
              <a:rPr lang="en-US" altLang="zh-CN" sz="2400" b="1" dirty="0">
                <a:solidFill>
                  <a:schemeClr val="bg1"/>
                </a:solidFill>
                <a:latin typeface="Bodoni MT Black" panose="02070A03080606020203" pitchFamily="18" charset="0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30 </a:t>
            </a:r>
            <a:r>
              <a:rPr lang="zh-CN" altLang="en-US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次</a:t>
            </a:r>
            <a:r>
              <a:rPr lang="en-US" altLang="zh-CN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VIP</a:t>
            </a:r>
            <a:r>
              <a:rPr lang="zh-CN" altLang="en-US" sz="1430" b="1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  <a:sym typeface="+mn-ea"/>
              </a:rPr>
              <a:t>试听课</a:t>
            </a:r>
            <a:endParaRPr lang="zh-CN" altLang="en-US" sz="143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4797538" y="1956065"/>
            <a:ext cx="1899285" cy="10509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[VIP</a:t>
            </a:r>
            <a:r>
              <a:rPr lang="zh-CN" altLang="en-US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试听</a:t>
            </a: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]</a:t>
            </a:r>
            <a:endParaRPr lang="en-US" altLang="zh-CN" sz="3200" b="1" dirty="0">
              <a:solidFill>
                <a:srgbClr val="FF7800"/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endParaRPr lang="en-US" altLang="zh-CN" sz="20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61" name="直接连接符 60"/>
          <p:cNvCxnSpPr/>
          <p:nvPr/>
        </p:nvCxnSpPr>
        <p:spPr>
          <a:xfrm flipV="1">
            <a:off x="4882804" y="3679758"/>
            <a:ext cx="5844540" cy="952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4" name="图片 3" descr="LOGO(白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9400" y="241300"/>
            <a:ext cx="1102995" cy="3714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175" y="6453004"/>
            <a:ext cx="12185015" cy="401320"/>
          </a:xfrm>
          <a:prstGeom prst="rect">
            <a:avLst/>
          </a:prstGeom>
          <a:gradFill>
            <a:gsLst>
              <a:gs pos="0">
                <a:srgbClr val="19CBFF">
                  <a:alpha val="56000"/>
                </a:srgbClr>
              </a:gs>
              <a:gs pos="62000">
                <a:srgbClr val="16B6FC">
                  <a:alpha val="60000"/>
                </a:srgbClr>
              </a:gs>
              <a:gs pos="100000">
                <a:srgbClr val="1996FE"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791710" y="4432935"/>
            <a:ext cx="3371215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录播视频咨询：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2236254764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275590" y="6501765"/>
            <a:ext cx="1148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做技术人的指路明灯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做职场生涯的精神导师                                                                                   咕泡学院官网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:http://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www.gupaoedu.com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97538" y="1956065"/>
            <a:ext cx="3010535" cy="1272540"/>
          </a:xfrm>
          <a:prstGeom prst="rect">
            <a:avLst/>
          </a:prstGeom>
        </p:spPr>
        <p:txBody>
          <a:bodyPr wrap="none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[VIP</a:t>
            </a:r>
            <a:r>
              <a:rPr lang="zh-CN" altLang="en-US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试听</a:t>
            </a:r>
            <a:r>
              <a:rPr lang="en-US" altLang="zh-CN" sz="3200" dirty="0">
                <a:solidFill>
                  <a:srgbClr val="FF780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lt"/>
              </a:rPr>
              <a:t>]</a:t>
            </a:r>
            <a:endParaRPr lang="en-US" altLang="zh-CN" sz="3200" b="1" dirty="0">
              <a:solidFill>
                <a:srgbClr val="FF7800"/>
              </a:solidFill>
              <a:cs typeface="+mn-ea"/>
              <a:sym typeface="+mn-lt"/>
            </a:endParaRPr>
          </a:p>
          <a:p>
            <a:pPr algn="l">
              <a:lnSpc>
                <a:spcPct val="120000"/>
              </a:lnSpc>
            </a:pPr>
            <a:r>
              <a:rPr lang="en-US" altLang="zh-CN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React 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高阶组件</a:t>
            </a:r>
            <a:endParaRPr lang="zh-CN" altLang="en-US" sz="320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803140" y="4802505"/>
            <a:ext cx="3130550" cy="645160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l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QQ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号：2965785071  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4767898" y="4049395"/>
            <a:ext cx="161163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Ø"/>
            </a:pP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Frank </a:t>
            </a: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老师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100"/>
                            </p:stCondLst>
                            <p:childTnLst>
                              <p:par>
                                <p:cTn id="2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39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面向过程的编程</a:t>
            </a:r>
            <a:r>
              <a:rPr lang="en-US" altLang="zh-CN" sz="3200" b="1" dirty="0">
                <a:solidFill>
                  <a:srgbClr val="0E163B"/>
                </a:solidFill>
              </a:rPr>
              <a:t>——</a:t>
            </a:r>
            <a:r>
              <a:rPr lang="zh-CN" altLang="en-US" sz="3200" b="1" dirty="0">
                <a:solidFill>
                  <a:srgbClr val="0E163B"/>
                </a:solidFill>
              </a:rPr>
              <a:t>点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过程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功能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函数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面向对象的编程</a:t>
            </a:r>
            <a:r>
              <a:rPr lang="en-US" altLang="zh-CN" sz="3200" b="1" dirty="0">
                <a:solidFill>
                  <a:srgbClr val="0E163B"/>
                </a:solidFill>
              </a:rPr>
              <a:t>——</a:t>
            </a:r>
            <a:r>
              <a:rPr lang="zh-CN" altLang="en-US" sz="3200" b="1" dirty="0">
                <a:solidFill>
                  <a:srgbClr val="0E163B"/>
                </a:solidFill>
              </a:rPr>
              <a:t>线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046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封装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抽象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动态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继承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面向组件的编程</a:t>
            </a:r>
            <a:r>
              <a:rPr lang="en-US" altLang="zh-CN" sz="3200" b="1" dirty="0">
                <a:solidFill>
                  <a:srgbClr val="0E163B"/>
                </a:solidFill>
              </a:rPr>
              <a:t>——</a:t>
            </a:r>
            <a:r>
              <a:rPr lang="zh-CN" altLang="en-US" sz="3200" b="1" dirty="0">
                <a:solidFill>
                  <a:srgbClr val="0E163B"/>
                </a:solidFill>
              </a:rPr>
              <a:t>面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标准的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可插拔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可用的功能集合</a:t>
            </a:r>
            <a:endParaRPr lang="zh-CN" altLang="en-US" sz="2400" dirty="0"/>
          </a:p>
          <a:p>
            <a:pPr indent="0">
              <a:lnSpc>
                <a:spcPct val="200000"/>
              </a:lnSpc>
              <a:buFont typeface="Wingdings" panose="05000000000000000000" pitchFamily="2" charset="2"/>
              <a:buNone/>
            </a:pP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392362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02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sz="3600"/>
              <a:t>组件设计的原则</a:t>
            </a:r>
            <a:endParaRPr sz="3600"/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原则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sz="2400" dirty="0"/>
              <a:t> </a:t>
            </a:r>
            <a:r>
              <a:rPr lang="zh-CN" altLang="en-US" sz="2400" dirty="0"/>
              <a:t>功能单一原则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职责清晰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使用简单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 松耦合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03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491900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sz="3600" dirty="0"/>
              <a:t>React组件通信方式及其应用场景</a:t>
            </a:r>
            <a:endParaRPr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通信种类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父子 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兄弟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堂兄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爷孙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曾祖父曾孙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远方亲戚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通信方式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父子 （直接）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兄弟（通过父亲）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堂兄（表兄）（通过爷爷、或者外公）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爷孙（通过父亲）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曾祖父曾孙（通过父亲、爷爷）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远方亲戚（通过。。。。）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通信方式</a:t>
            </a:r>
            <a:r>
              <a:rPr lang="en-US" altLang="zh-CN" sz="3200" b="1" dirty="0">
                <a:solidFill>
                  <a:srgbClr val="0E163B"/>
                </a:solidFill>
              </a:rPr>
              <a:t>react</a:t>
            </a:r>
            <a:r>
              <a:rPr lang="zh-CN" altLang="en-US" sz="3200" b="1" dirty="0">
                <a:solidFill>
                  <a:srgbClr val="0E163B"/>
                </a:solidFill>
              </a:rPr>
              <a:t>实现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6311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父子 （回调）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兄弟（回调</a:t>
            </a:r>
            <a:r>
              <a:rPr lang="en-US" altLang="zh-CN" dirty="0"/>
              <a:t>+change props</a:t>
            </a:r>
            <a:r>
              <a:rPr lang="zh-CN" altLang="en-US" dirty="0"/>
              <a:t>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堂兄（表兄）（父和爷爷回调</a:t>
            </a:r>
            <a:r>
              <a:rPr lang="en-US" altLang="zh-CN" dirty="0"/>
              <a:t>+</a:t>
            </a:r>
            <a:r>
              <a:rPr lang="zh-CN" altLang="en-US" dirty="0"/>
              <a:t>爷爷和父的回传）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爷孙（通过父亲）（回调链）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曾祖父曾孙（通过父亲、爷爷）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远方亲戚（通过。。。。）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毫无关系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04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sz="3600" dirty="0"/>
              <a:t>如何编写健壮的组件</a:t>
            </a:r>
            <a:endParaRPr sz="3600" dirty="0"/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44475" y="-4445"/>
            <a:ext cx="6731635" cy="7213600"/>
          </a:xfrm>
          <a:prstGeom prst="rect">
            <a:avLst/>
          </a:prstGeom>
        </p:spPr>
      </p:pic>
      <p:cxnSp>
        <p:nvCxnSpPr>
          <p:cNvPr id="3" name="直接连接符 2"/>
          <p:cNvCxnSpPr/>
          <p:nvPr/>
        </p:nvCxnSpPr>
        <p:spPr>
          <a:xfrm>
            <a:off x="3120748" y="1343882"/>
            <a:ext cx="0" cy="4794967"/>
          </a:xfrm>
          <a:prstGeom prst="line">
            <a:avLst/>
          </a:prstGeom>
          <a:ln w="41275">
            <a:solidFill>
              <a:schemeClr val="bg1">
                <a:lumMod val="65000"/>
              </a:schemeClr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6" name="图片 5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473" y="1482369"/>
            <a:ext cx="2691969" cy="2893507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3236" y="3230541"/>
            <a:ext cx="2637175" cy="2869515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8607" y="4434970"/>
            <a:ext cx="2691969" cy="1665087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627" y="1482451"/>
            <a:ext cx="2648783" cy="1679481"/>
          </a:xfrm>
          <a:prstGeom prst="rect">
            <a:avLst/>
          </a:prstGeom>
        </p:spPr>
      </p:pic>
      <p:sp>
        <p:nvSpPr>
          <p:cNvPr id="14" name="流程图: 接点 13"/>
          <p:cNvSpPr/>
          <p:nvPr/>
        </p:nvSpPr>
        <p:spPr>
          <a:xfrm>
            <a:off x="2997470" y="1496738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16" name="矩形 15"/>
          <p:cNvSpPr/>
          <p:nvPr/>
        </p:nvSpPr>
        <p:spPr>
          <a:xfrm>
            <a:off x="3364517" y="1449431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2016</a:t>
            </a:r>
            <a:r>
              <a:rPr lang="zh-CN" altLang="en-US" sz="1100" dirty="0"/>
              <a:t>年</a:t>
            </a:r>
            <a:r>
              <a:rPr lang="en-US" altLang="zh-CN" sz="1100" dirty="0"/>
              <a:t>02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22" name="直角三角形 21"/>
          <p:cNvSpPr/>
          <p:nvPr/>
        </p:nvSpPr>
        <p:spPr>
          <a:xfrm rot="2557381">
            <a:off x="3325901" y="1554575"/>
            <a:ext cx="79949" cy="91433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68" name="Rectangle 167"/>
          <p:cNvSpPr>
            <a:spLocks noChangeArrowheads="1"/>
          </p:cNvSpPr>
          <p:nvPr/>
        </p:nvSpPr>
        <p:spPr bwMode="auto">
          <a:xfrm>
            <a:off x="876438" y="1488549"/>
            <a:ext cx="2038214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成立咕泡学院教育事业部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流程图: 接点 68"/>
          <p:cNvSpPr/>
          <p:nvPr/>
        </p:nvSpPr>
        <p:spPr>
          <a:xfrm>
            <a:off x="2997470" y="2250298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0" name="矩形 69"/>
          <p:cNvSpPr/>
          <p:nvPr/>
        </p:nvSpPr>
        <p:spPr>
          <a:xfrm>
            <a:off x="1791884" y="2207434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2017</a:t>
            </a:r>
            <a:r>
              <a:rPr lang="zh-CN" altLang="en-US" sz="1100" dirty="0"/>
              <a:t>年</a:t>
            </a:r>
            <a:r>
              <a:rPr lang="en-US" altLang="zh-CN" sz="1100" dirty="0"/>
              <a:t>03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71" name="直角三角形 70"/>
          <p:cNvSpPr/>
          <p:nvPr/>
        </p:nvSpPr>
        <p:spPr>
          <a:xfrm rot="13523622">
            <a:off x="2794842" y="2311376"/>
            <a:ext cx="90351" cy="80906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2" name="Rectangle 167"/>
          <p:cNvSpPr>
            <a:spLocks noChangeArrowheads="1"/>
          </p:cNvSpPr>
          <p:nvPr/>
        </p:nvSpPr>
        <p:spPr bwMode="auto">
          <a:xfrm>
            <a:off x="3364265" y="2236061"/>
            <a:ext cx="3026760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入驻腾讯课堂，咕泡学院正式成立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流程图: 接点 72"/>
          <p:cNvSpPr/>
          <p:nvPr/>
        </p:nvSpPr>
        <p:spPr>
          <a:xfrm>
            <a:off x="2997470" y="3194364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4" name="矩形 73"/>
          <p:cNvSpPr/>
          <p:nvPr/>
        </p:nvSpPr>
        <p:spPr>
          <a:xfrm>
            <a:off x="3378245" y="3151501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2017</a:t>
            </a:r>
            <a:r>
              <a:rPr lang="zh-CN" altLang="en-US" sz="1100" dirty="0"/>
              <a:t>年</a:t>
            </a:r>
            <a:r>
              <a:rPr lang="en-US" altLang="zh-CN" sz="1100" dirty="0"/>
              <a:t>07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75" name="直角三角形 74"/>
          <p:cNvSpPr/>
          <p:nvPr/>
        </p:nvSpPr>
        <p:spPr>
          <a:xfrm rot="2557381">
            <a:off x="3334549" y="3256010"/>
            <a:ext cx="79949" cy="91433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6" name="Rectangle 167"/>
          <p:cNvSpPr>
            <a:spLocks noChangeArrowheads="1"/>
          </p:cNvSpPr>
          <p:nvPr/>
        </p:nvSpPr>
        <p:spPr bwMode="auto">
          <a:xfrm>
            <a:off x="696009" y="3195348"/>
            <a:ext cx="2215196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被腾讯课堂授予优质认证机构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7" name="流程图: 接点 76"/>
          <p:cNvSpPr/>
          <p:nvPr/>
        </p:nvSpPr>
        <p:spPr>
          <a:xfrm>
            <a:off x="2997470" y="3877406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78" name="矩形 77"/>
          <p:cNvSpPr/>
          <p:nvPr/>
        </p:nvSpPr>
        <p:spPr>
          <a:xfrm>
            <a:off x="1800690" y="3815494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11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79" name="直角三角形 78"/>
          <p:cNvSpPr/>
          <p:nvPr/>
        </p:nvSpPr>
        <p:spPr>
          <a:xfrm rot="13523622">
            <a:off x="2794123" y="3938484"/>
            <a:ext cx="90351" cy="80906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0" name="Rectangle 167"/>
          <p:cNvSpPr>
            <a:spLocks noChangeArrowheads="1"/>
          </p:cNvSpPr>
          <p:nvPr/>
        </p:nvSpPr>
        <p:spPr bwMode="auto">
          <a:xfrm>
            <a:off x="3426306" y="3815447"/>
            <a:ext cx="2215196" cy="477951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荣获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2017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回响中国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腾讯教育年度总榜知名在线教育品牌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1" name="流程图: 接点 80"/>
          <p:cNvSpPr/>
          <p:nvPr/>
        </p:nvSpPr>
        <p:spPr>
          <a:xfrm>
            <a:off x="2997470" y="4698716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2" name="矩形 81"/>
          <p:cNvSpPr/>
          <p:nvPr/>
        </p:nvSpPr>
        <p:spPr>
          <a:xfrm>
            <a:off x="3378245" y="4684427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01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83" name="直角三角形 82"/>
          <p:cNvSpPr/>
          <p:nvPr/>
        </p:nvSpPr>
        <p:spPr>
          <a:xfrm rot="2557381">
            <a:off x="3334549" y="4760362"/>
            <a:ext cx="79949" cy="91433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4" name="Rectangle 167"/>
          <p:cNvSpPr>
            <a:spLocks noChangeArrowheads="1"/>
          </p:cNvSpPr>
          <p:nvPr/>
        </p:nvSpPr>
        <p:spPr bwMode="auto">
          <a:xfrm>
            <a:off x="608821" y="4661012"/>
            <a:ext cx="2428419" cy="224036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荣获腾讯课堂“金课堂奖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.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最具潜力奖”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85" name="流程图: 接点 84"/>
          <p:cNvSpPr/>
          <p:nvPr/>
        </p:nvSpPr>
        <p:spPr>
          <a:xfrm>
            <a:off x="2997470" y="5513653"/>
            <a:ext cx="241200" cy="240966"/>
          </a:xfrm>
          <a:prstGeom prst="flowChartConnector">
            <a:avLst/>
          </a:prstGeom>
          <a:solidFill>
            <a:schemeClr val="accent2"/>
          </a:solidFill>
          <a:ln w="508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6" name="矩形 85"/>
          <p:cNvSpPr/>
          <p:nvPr/>
        </p:nvSpPr>
        <p:spPr>
          <a:xfrm>
            <a:off x="1803230" y="5471425"/>
            <a:ext cx="1042752" cy="302336"/>
          </a:xfrm>
          <a:prstGeom prst="rect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/>
              <a:t>2018</a:t>
            </a:r>
            <a:r>
              <a:rPr lang="zh-CN" altLang="en-US" sz="1100" dirty="0"/>
              <a:t>年</a:t>
            </a:r>
            <a:r>
              <a:rPr lang="en-US" altLang="zh-CN" sz="1100" dirty="0"/>
              <a:t>12</a:t>
            </a:r>
            <a:r>
              <a:rPr lang="zh-CN" altLang="en-US" sz="1100" dirty="0"/>
              <a:t>月</a:t>
            </a:r>
            <a:endParaRPr lang="zh-CN" altLang="en-US" sz="1100" dirty="0"/>
          </a:p>
        </p:txBody>
      </p:sp>
      <p:sp>
        <p:nvSpPr>
          <p:cNvPr id="87" name="直角三角形 86"/>
          <p:cNvSpPr/>
          <p:nvPr/>
        </p:nvSpPr>
        <p:spPr>
          <a:xfrm rot="13523622">
            <a:off x="2794123" y="5574730"/>
            <a:ext cx="90351" cy="80906"/>
          </a:xfrm>
          <a:prstGeom prst="rtTriangle">
            <a:avLst/>
          </a:prstGeom>
          <a:solidFill>
            <a:srgbClr val="0E16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665"/>
          </a:p>
        </p:txBody>
      </p:sp>
      <p:sp>
        <p:nvSpPr>
          <p:cNvPr id="88" name="Rectangle 167"/>
          <p:cNvSpPr>
            <a:spLocks noChangeArrowheads="1"/>
          </p:cNvSpPr>
          <p:nvPr/>
        </p:nvSpPr>
        <p:spPr bwMode="auto">
          <a:xfrm>
            <a:off x="3426144" y="5471171"/>
            <a:ext cx="2215196" cy="507365"/>
          </a:xfrm>
          <a:prstGeom prst="rect">
            <a:avLst/>
          </a:prstGeom>
          <a:noFill/>
          <a:ln>
            <a:noFill/>
          </a:ln>
          <a:effectLst>
            <a:glow rad="63500">
              <a:schemeClr val="accent1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VIP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课程付费学员突破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7000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人</a:t>
            </a:r>
            <a:r>
              <a:rPr lang="en-US" altLang="zh-CN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,</a:t>
            </a:r>
            <a:r>
              <a:rPr lang="zh-CN" altLang="en-US" sz="1100" dirty="0">
                <a:solidFill>
                  <a:schemeClr val="tx2"/>
                </a:solidFill>
                <a:latin typeface="微软雅黑" panose="020B0503020204020204" charset="-122"/>
                <a:ea typeface="微软雅黑" panose="020B0503020204020204" charset="-122"/>
              </a:rPr>
              <a:t>已然成为腾讯课堂架构课程行业标杆</a:t>
            </a:r>
            <a:endParaRPr lang="zh-CN" altLang="en-US" sz="1100" dirty="0">
              <a:solidFill>
                <a:schemeClr val="tx2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186180" y="196215"/>
            <a:ext cx="482282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咕泡学院简介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7" name="图片 6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05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361090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altLang="zh-CN" sz="3600" dirty="0"/>
              <a:t>Vue-Router</a:t>
            </a:r>
            <a:r>
              <a:rPr lang="zh-CN" altLang="en-US" sz="3600" dirty="0"/>
              <a:t>三种使用方式对比及适用场景分析</a:t>
            </a:r>
            <a:endParaRPr lang="zh-CN" altLang="en-US" sz="3600" dirty="0">
              <a:effectLst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怎么保证质量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清晰的思路</a:t>
            </a:r>
            <a:endParaRPr lang="en-US" altLang="zh-CN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合理设计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 单元测试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单元测试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42662" y="864870"/>
            <a:ext cx="9074553" cy="5077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en-US" altLang="zh-CN" dirty="0"/>
              <a:t> </a:t>
            </a:r>
            <a:r>
              <a:rPr lang="zh-CN" altLang="en-US" dirty="0"/>
              <a:t>代码的一部分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 优化改进代码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不能依赖测试岗</a:t>
            </a: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06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600" b="1" dirty="0">
                <a:solidFill>
                  <a:srgbClr val="0E163B"/>
                </a:solidFill>
                <a:ea typeface="微软雅黑" panose="020B0503020204020204" charset="-122"/>
                <a:cs typeface="+mn-ea"/>
                <a:sym typeface="+mn-lt"/>
              </a:rPr>
              <a:t>软件开发的道与术</a:t>
            </a:r>
            <a:endParaRPr lang="zh-CN" altLang="en-US" sz="3600" b="1" dirty="0">
              <a:solidFill>
                <a:srgbClr val="0E163B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 dirty="0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07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600" b="1" dirty="0">
                <a:solidFill>
                  <a:srgbClr val="0E163B"/>
                </a:solidFill>
                <a:ea typeface="微软雅黑" panose="020B0503020204020204" charset="-122"/>
                <a:cs typeface="+mn-ea"/>
                <a:sym typeface="+mn-lt"/>
              </a:rPr>
              <a:t>新前端课程体系介绍</a:t>
            </a:r>
            <a:endParaRPr lang="zh-CN" altLang="en-US" sz="3600" b="1" dirty="0">
              <a:solidFill>
                <a:srgbClr val="0E163B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199" y="0"/>
            <a:ext cx="6454099" cy="6916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适合人群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Shape 197"/>
          <p:cNvSpPr/>
          <p:nvPr/>
        </p:nvSpPr>
        <p:spPr>
          <a:xfrm>
            <a:off x="2595780" y="2292395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4" name="Shape 198"/>
          <p:cNvSpPr/>
          <p:nvPr/>
        </p:nvSpPr>
        <p:spPr>
          <a:xfrm>
            <a:off x="1783530" y="2292395"/>
            <a:ext cx="1067232" cy="1067233"/>
          </a:xfrm>
          <a:prstGeom prst="roundRect">
            <a:avLst>
              <a:gd name="adj" fmla="val 15000"/>
            </a:avLst>
          </a:prstGeom>
          <a:solidFill>
            <a:srgbClr val="0E163B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5" name="Shape 199"/>
          <p:cNvSpPr/>
          <p:nvPr/>
        </p:nvSpPr>
        <p:spPr>
          <a:xfrm>
            <a:off x="2104522" y="2579022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01</a:t>
            </a:r>
            <a:endParaRPr sz="294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6" name="Shape 200"/>
          <p:cNvSpPr/>
          <p:nvPr/>
        </p:nvSpPr>
        <p:spPr>
          <a:xfrm>
            <a:off x="2595780" y="4053591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7" name="Shape 201"/>
          <p:cNvSpPr/>
          <p:nvPr/>
        </p:nvSpPr>
        <p:spPr>
          <a:xfrm>
            <a:off x="1783530" y="4053591"/>
            <a:ext cx="1067232" cy="1067233"/>
          </a:xfrm>
          <a:prstGeom prst="roundRect">
            <a:avLst>
              <a:gd name="adj" fmla="val 15000"/>
            </a:avLst>
          </a:pr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8" name="Shape 202"/>
          <p:cNvSpPr/>
          <p:nvPr/>
        </p:nvSpPr>
        <p:spPr>
          <a:xfrm>
            <a:off x="2104522" y="4352387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03</a:t>
            </a:r>
            <a:endParaRPr sz="2945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19" name="Shape 206"/>
          <p:cNvSpPr/>
          <p:nvPr/>
        </p:nvSpPr>
        <p:spPr>
          <a:xfrm>
            <a:off x="6982698" y="2292395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0" name="Shape 207"/>
          <p:cNvSpPr/>
          <p:nvPr/>
        </p:nvSpPr>
        <p:spPr>
          <a:xfrm>
            <a:off x="9969485" y="2292395"/>
            <a:ext cx="1067233" cy="1067233"/>
          </a:xfrm>
          <a:prstGeom prst="roundRect">
            <a:avLst>
              <a:gd name="adj" fmla="val 15000"/>
            </a:avLst>
          </a:pr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1" name="Shape 208"/>
          <p:cNvSpPr/>
          <p:nvPr/>
        </p:nvSpPr>
        <p:spPr>
          <a:xfrm>
            <a:off x="10290477" y="2579022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02</a:t>
            </a:r>
            <a:endParaRPr sz="2945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2" name="Shape 209"/>
          <p:cNvSpPr/>
          <p:nvPr/>
        </p:nvSpPr>
        <p:spPr>
          <a:xfrm>
            <a:off x="6985838" y="4065760"/>
            <a:ext cx="3185112" cy="1067233"/>
          </a:xfrm>
          <a:prstGeom prst="roundRect">
            <a:avLst>
              <a:gd name="adj" fmla="val 15000"/>
            </a:avLst>
          </a:prstGeom>
          <a:solidFill>
            <a:srgbClr val="777777">
              <a:alpha val="13587"/>
            </a:srgbClr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3" name="Shape 210"/>
          <p:cNvSpPr/>
          <p:nvPr/>
        </p:nvSpPr>
        <p:spPr>
          <a:xfrm>
            <a:off x="9969485" y="4053591"/>
            <a:ext cx="1067233" cy="1067233"/>
          </a:xfrm>
          <a:prstGeom prst="roundRect">
            <a:avLst>
              <a:gd name="adj" fmla="val 15000"/>
            </a:avLst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>
              <a:lnSpc>
                <a:spcPct val="120000"/>
              </a:lnSpc>
              <a:defRPr sz="3600">
                <a:solidFill>
                  <a:srgbClr val="FFFFFF"/>
                </a:solidFill>
              </a:defRPr>
            </a:pPr>
            <a:endParaRPr sz="1605"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4" name="Shape 211"/>
          <p:cNvSpPr/>
          <p:nvPr/>
        </p:nvSpPr>
        <p:spPr>
          <a:xfrm>
            <a:off x="10290477" y="4340217"/>
            <a:ext cx="419987" cy="49398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none" lIns="0" tIns="0" rIns="0" bIns="0" numCol="1" anchor="ctr">
            <a:spAutoFit/>
          </a:bodyPr>
          <a:lstStyle>
            <a:lvl1pPr>
              <a:defRPr sz="6600">
                <a:solidFill>
                  <a:srgbClr val="F9FAF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sz="294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04</a:t>
            </a:r>
            <a:endParaRPr sz="294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5" name="Shape 215"/>
          <p:cNvSpPr/>
          <p:nvPr/>
        </p:nvSpPr>
        <p:spPr>
          <a:xfrm>
            <a:off x="3099016" y="2579022"/>
            <a:ext cx="2524196" cy="494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>
              <a:defRPr sz="3000">
                <a:solidFill>
                  <a:srgbClr val="4A5E6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从事前端开发，并且已经有</a:t>
            </a:r>
            <a:r>
              <a:rPr lang="en-US" altLang="zh-CN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1</a:t>
            </a: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到</a:t>
            </a:r>
            <a:r>
              <a:rPr lang="en-US" altLang="zh-CN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5</a:t>
            </a: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年开发经验</a:t>
            </a:r>
            <a:endParaRPr lang="zh-CN" altLang="en-US"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6" name="Shape 217"/>
          <p:cNvSpPr/>
          <p:nvPr/>
        </p:nvSpPr>
        <p:spPr>
          <a:xfrm>
            <a:off x="3097744" y="4481266"/>
            <a:ext cx="2525468" cy="23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>
              <a:defRPr sz="3000">
                <a:solidFill>
                  <a:srgbClr val="CD321B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希望在薪资方面有比较大的提升</a:t>
            </a:r>
            <a:endParaRPr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7" name="Shape 223"/>
          <p:cNvSpPr/>
          <p:nvPr/>
        </p:nvSpPr>
        <p:spPr>
          <a:xfrm>
            <a:off x="7189470" y="4339447"/>
            <a:ext cx="2740134" cy="494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r">
              <a:defRPr sz="3000">
                <a:solidFill>
                  <a:srgbClr val="694E7F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 algn="l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目前在传统软件行业</a:t>
            </a:r>
            <a:r>
              <a:rPr lang="en-US" altLang="zh-CN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,</a:t>
            </a: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想跳槽到互联网行业发展</a:t>
            </a:r>
            <a:endParaRPr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  <p:sp>
        <p:nvSpPr>
          <p:cNvPr id="28" name="Shape 215"/>
          <p:cNvSpPr/>
          <p:nvPr/>
        </p:nvSpPr>
        <p:spPr>
          <a:xfrm>
            <a:off x="7213994" y="2578252"/>
            <a:ext cx="2524196" cy="49475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spAutoFit/>
          </a:bodyPr>
          <a:lstStyle>
            <a:lvl1pPr algn="l">
              <a:defRPr sz="3000">
                <a:solidFill>
                  <a:srgbClr val="4A5E6C"/>
                </a:solidFill>
                <a:latin typeface="STIXGeneral"/>
                <a:ea typeface="STIXGeneral"/>
                <a:cs typeface="STIXGeneral"/>
                <a:sym typeface="STIXGeneral"/>
              </a:defRPr>
            </a:lvl1pPr>
          </a:lstStyle>
          <a:p>
            <a:pPr lvl="0"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sym typeface="Arial" panose="020B0604020202020204" pitchFamily="34" charset="0"/>
              </a:rPr>
              <a:t>希望进入互联网独角兽公司，比如阿里，京东等</a:t>
            </a:r>
            <a:endParaRPr lang="zh-CN" altLang="en-US" sz="14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2199" y="0"/>
            <a:ext cx="6454099" cy="6916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课程服务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Group 1294"/>
          <p:cNvGrpSpPr/>
          <p:nvPr/>
        </p:nvGrpSpPr>
        <p:grpSpPr>
          <a:xfrm>
            <a:off x="2177856" y="1733539"/>
            <a:ext cx="530869" cy="530869"/>
            <a:chOff x="0" y="0"/>
            <a:chExt cx="1243363" cy="1243363"/>
          </a:xfrm>
        </p:grpSpPr>
        <p:sp>
          <p:nvSpPr>
            <p:cNvPr id="12" name="Shape 1290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E163B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13" name="Group 1293"/>
            <p:cNvGrpSpPr/>
            <p:nvPr/>
          </p:nvGrpSpPr>
          <p:grpSpPr>
            <a:xfrm>
              <a:off x="374055" y="351222"/>
              <a:ext cx="495253" cy="540919"/>
              <a:chOff x="0" y="0"/>
              <a:chExt cx="495252" cy="540918"/>
            </a:xfrm>
          </p:grpSpPr>
          <p:sp>
            <p:nvSpPr>
              <p:cNvPr id="14" name="Shape 1291"/>
              <p:cNvSpPr/>
              <p:nvPr/>
            </p:nvSpPr>
            <p:spPr>
              <a:xfrm>
                <a:off x="107933" y="0"/>
                <a:ext cx="270131" cy="2701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164" y="18436"/>
                    </a:moveTo>
                    <a:cubicBezTo>
                      <a:pt x="5273" y="20546"/>
                      <a:pt x="7818" y="21600"/>
                      <a:pt x="10800" y="21600"/>
                    </a:cubicBezTo>
                    <a:cubicBezTo>
                      <a:pt x="13782" y="21600"/>
                      <a:pt x="16327" y="20546"/>
                      <a:pt x="18436" y="18436"/>
                    </a:cubicBezTo>
                    <a:cubicBezTo>
                      <a:pt x="20546" y="16327"/>
                      <a:pt x="21600" y="13782"/>
                      <a:pt x="21600" y="10800"/>
                    </a:cubicBezTo>
                    <a:cubicBezTo>
                      <a:pt x="21600" y="7818"/>
                      <a:pt x="20546" y="5273"/>
                      <a:pt x="18436" y="3164"/>
                    </a:cubicBezTo>
                    <a:cubicBezTo>
                      <a:pt x="16327" y="1054"/>
                      <a:pt x="13782" y="0"/>
                      <a:pt x="10800" y="0"/>
                    </a:cubicBezTo>
                    <a:cubicBezTo>
                      <a:pt x="7818" y="0"/>
                      <a:pt x="5273" y="1055"/>
                      <a:pt x="3164" y="3164"/>
                    </a:cubicBezTo>
                    <a:cubicBezTo>
                      <a:pt x="1055" y="5273"/>
                      <a:pt x="0" y="7818"/>
                      <a:pt x="0" y="10800"/>
                    </a:cubicBezTo>
                    <a:cubicBezTo>
                      <a:pt x="0" y="13782"/>
                      <a:pt x="1055" y="16327"/>
                      <a:pt x="3164" y="18436"/>
                    </a:cubicBezTo>
                    <a:cubicBezTo>
                      <a:pt x="3164" y="18436"/>
                      <a:pt x="3164" y="18436"/>
                      <a:pt x="3164" y="18436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5" name="Shape 1292"/>
              <p:cNvSpPr/>
              <p:nvPr/>
            </p:nvSpPr>
            <p:spPr>
              <a:xfrm>
                <a:off x="0" y="248248"/>
                <a:ext cx="495253" cy="2926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332" y="9360"/>
                    </a:moveTo>
                    <a:cubicBezTo>
                      <a:pt x="21225" y="8347"/>
                      <a:pt x="21089" y="7408"/>
                      <a:pt x="20925" y="6543"/>
                    </a:cubicBezTo>
                    <a:cubicBezTo>
                      <a:pt x="20761" y="5678"/>
                      <a:pt x="20542" y="4834"/>
                      <a:pt x="20266" y="4011"/>
                    </a:cubicBezTo>
                    <a:cubicBezTo>
                      <a:pt x="19989" y="3190"/>
                      <a:pt x="19673" y="2489"/>
                      <a:pt x="19314" y="1909"/>
                    </a:cubicBezTo>
                    <a:cubicBezTo>
                      <a:pt x="18957" y="1329"/>
                      <a:pt x="18519" y="867"/>
                      <a:pt x="18002" y="520"/>
                    </a:cubicBezTo>
                    <a:cubicBezTo>
                      <a:pt x="17487" y="175"/>
                      <a:pt x="16916" y="0"/>
                      <a:pt x="16292" y="0"/>
                    </a:cubicBezTo>
                    <a:cubicBezTo>
                      <a:pt x="16190" y="0"/>
                      <a:pt x="15970" y="187"/>
                      <a:pt x="15632" y="559"/>
                    </a:cubicBezTo>
                    <a:cubicBezTo>
                      <a:pt x="15295" y="931"/>
                      <a:pt x="14922" y="1348"/>
                      <a:pt x="14512" y="1805"/>
                    </a:cubicBezTo>
                    <a:cubicBezTo>
                      <a:pt x="14103" y="2264"/>
                      <a:pt x="13557" y="2680"/>
                      <a:pt x="12871" y="3051"/>
                    </a:cubicBezTo>
                    <a:cubicBezTo>
                      <a:pt x="12185" y="3423"/>
                      <a:pt x="11496" y="3610"/>
                      <a:pt x="10800" y="3610"/>
                    </a:cubicBezTo>
                    <a:cubicBezTo>
                      <a:pt x="10104" y="3610"/>
                      <a:pt x="9414" y="3423"/>
                      <a:pt x="8729" y="3051"/>
                    </a:cubicBezTo>
                    <a:cubicBezTo>
                      <a:pt x="8043" y="2680"/>
                      <a:pt x="7496" y="2264"/>
                      <a:pt x="7087" y="1805"/>
                    </a:cubicBezTo>
                    <a:cubicBezTo>
                      <a:pt x="6678" y="1348"/>
                      <a:pt x="6304" y="931"/>
                      <a:pt x="5967" y="559"/>
                    </a:cubicBezTo>
                    <a:cubicBezTo>
                      <a:pt x="5630" y="187"/>
                      <a:pt x="5410" y="0"/>
                      <a:pt x="5308" y="0"/>
                    </a:cubicBezTo>
                    <a:cubicBezTo>
                      <a:pt x="4684" y="0"/>
                      <a:pt x="4113" y="175"/>
                      <a:pt x="3597" y="520"/>
                    </a:cubicBezTo>
                    <a:cubicBezTo>
                      <a:pt x="3081" y="867"/>
                      <a:pt x="2643" y="1329"/>
                      <a:pt x="2286" y="1909"/>
                    </a:cubicBezTo>
                    <a:cubicBezTo>
                      <a:pt x="1927" y="2488"/>
                      <a:pt x="1611" y="3190"/>
                      <a:pt x="1334" y="4011"/>
                    </a:cubicBezTo>
                    <a:cubicBezTo>
                      <a:pt x="1058" y="4834"/>
                      <a:pt x="839" y="5678"/>
                      <a:pt x="675" y="6543"/>
                    </a:cubicBezTo>
                    <a:cubicBezTo>
                      <a:pt x="511" y="7408"/>
                      <a:pt x="375" y="8347"/>
                      <a:pt x="268" y="9360"/>
                    </a:cubicBezTo>
                    <a:cubicBezTo>
                      <a:pt x="161" y="10371"/>
                      <a:pt x="89" y="11314"/>
                      <a:pt x="53" y="12189"/>
                    </a:cubicBezTo>
                    <a:cubicBezTo>
                      <a:pt x="17" y="13063"/>
                      <a:pt x="0" y="13959"/>
                      <a:pt x="0" y="14877"/>
                    </a:cubicBezTo>
                    <a:cubicBezTo>
                      <a:pt x="0" y="16953"/>
                      <a:pt x="372" y="18593"/>
                      <a:pt x="1119" y="19795"/>
                    </a:cubicBezTo>
                    <a:cubicBezTo>
                      <a:pt x="1866" y="20998"/>
                      <a:pt x="2858" y="21600"/>
                      <a:pt x="4096" y="21600"/>
                    </a:cubicBezTo>
                    <a:lnTo>
                      <a:pt x="17504" y="21600"/>
                    </a:lnTo>
                    <a:cubicBezTo>
                      <a:pt x="18741" y="21600"/>
                      <a:pt x="19734" y="20998"/>
                      <a:pt x="20480" y="19795"/>
                    </a:cubicBezTo>
                    <a:cubicBezTo>
                      <a:pt x="21227" y="18593"/>
                      <a:pt x="21600" y="16953"/>
                      <a:pt x="21600" y="14877"/>
                    </a:cubicBezTo>
                    <a:cubicBezTo>
                      <a:pt x="21600" y="13959"/>
                      <a:pt x="21582" y="13063"/>
                      <a:pt x="21547" y="12189"/>
                    </a:cubicBezTo>
                    <a:cubicBezTo>
                      <a:pt x="21511" y="11314"/>
                      <a:pt x="21439" y="10371"/>
                      <a:pt x="21332" y="9360"/>
                    </a:cubicBezTo>
                    <a:cubicBezTo>
                      <a:pt x="21332" y="9360"/>
                      <a:pt x="21332" y="9360"/>
                      <a:pt x="21332" y="9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16" name="Shape 1319"/>
          <p:cNvSpPr/>
          <p:nvPr/>
        </p:nvSpPr>
        <p:spPr>
          <a:xfrm flipV="1">
            <a:off x="2707154" y="19980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Shape 1320"/>
          <p:cNvSpPr/>
          <p:nvPr/>
        </p:nvSpPr>
        <p:spPr>
          <a:xfrm flipV="1">
            <a:off x="4810824" y="19980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Shape 1321"/>
          <p:cNvSpPr/>
          <p:nvPr/>
        </p:nvSpPr>
        <p:spPr>
          <a:xfrm flipV="1">
            <a:off x="6914497" y="1998023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Shape 1322"/>
          <p:cNvSpPr/>
          <p:nvPr/>
        </p:nvSpPr>
        <p:spPr>
          <a:xfrm flipH="1">
            <a:off x="2972118" y="4280217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Shape 1323"/>
          <p:cNvSpPr/>
          <p:nvPr/>
        </p:nvSpPr>
        <p:spPr>
          <a:xfrm flipH="1">
            <a:off x="5075788" y="4280217"/>
            <a:ext cx="131097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Shape 1324"/>
          <p:cNvSpPr/>
          <p:nvPr/>
        </p:nvSpPr>
        <p:spPr>
          <a:xfrm flipH="1">
            <a:off x="7179459" y="4280217"/>
            <a:ext cx="130941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Shape 1325"/>
          <p:cNvSpPr/>
          <p:nvPr/>
        </p:nvSpPr>
        <p:spPr>
          <a:xfrm flipV="1">
            <a:off x="9017425" y="1998023"/>
            <a:ext cx="160887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Shape 1326"/>
          <p:cNvSpPr/>
          <p:nvPr/>
        </p:nvSpPr>
        <p:spPr>
          <a:xfrm>
            <a:off x="10625174" y="2008033"/>
            <a:ext cx="0" cy="227761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Shape 1327"/>
          <p:cNvSpPr/>
          <p:nvPr/>
        </p:nvSpPr>
        <p:spPr>
          <a:xfrm flipH="1">
            <a:off x="9283131" y="4280217"/>
            <a:ext cx="134226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Shape 1328"/>
          <p:cNvSpPr/>
          <p:nvPr/>
        </p:nvSpPr>
        <p:spPr>
          <a:xfrm flipH="1">
            <a:off x="1517517" y="4280217"/>
            <a:ext cx="665801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Shape 1329"/>
          <p:cNvSpPr/>
          <p:nvPr/>
        </p:nvSpPr>
        <p:spPr>
          <a:xfrm flipV="1">
            <a:off x="1519876" y="1998024"/>
            <a:ext cx="0" cy="228761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Shape 1330"/>
          <p:cNvSpPr/>
          <p:nvPr/>
        </p:nvSpPr>
        <p:spPr>
          <a:xfrm>
            <a:off x="1514178" y="1998023"/>
            <a:ext cx="400284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miter lim="400000"/>
            <a:tailEnd type="triangle"/>
          </a:ln>
        </p:spPr>
        <p:txBody>
          <a:bodyPr lIns="50794" tIns="50794" rIns="50794" bIns="50794" anchor="ctr"/>
          <a:lstStyle/>
          <a:p>
            <a:pPr lvl="0"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8" name="Group 1335"/>
          <p:cNvGrpSpPr/>
          <p:nvPr/>
        </p:nvGrpSpPr>
        <p:grpSpPr>
          <a:xfrm>
            <a:off x="4281526" y="1733539"/>
            <a:ext cx="530869" cy="530869"/>
            <a:chOff x="0" y="0"/>
            <a:chExt cx="1243363" cy="1243363"/>
          </a:xfrm>
        </p:grpSpPr>
        <p:sp>
          <p:nvSpPr>
            <p:cNvPr id="29" name="Shape 133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30" name="Group 1334"/>
            <p:cNvGrpSpPr/>
            <p:nvPr/>
          </p:nvGrpSpPr>
          <p:grpSpPr>
            <a:xfrm>
              <a:off x="452618" y="384509"/>
              <a:ext cx="335923" cy="474346"/>
              <a:chOff x="0" y="0"/>
              <a:chExt cx="335921" cy="474344"/>
            </a:xfrm>
          </p:grpSpPr>
          <p:sp>
            <p:nvSpPr>
              <p:cNvPr id="31" name="Shape 1332"/>
              <p:cNvSpPr/>
              <p:nvPr/>
            </p:nvSpPr>
            <p:spPr>
              <a:xfrm>
                <a:off x="0" y="42435"/>
                <a:ext cx="335922" cy="4319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0"/>
                    </a:moveTo>
                    <a:lnTo>
                      <a:pt x="17589" y="3600"/>
                    </a:lnTo>
                    <a:lnTo>
                      <a:pt x="4011" y="3600"/>
                    </a:lnTo>
                    <a:lnTo>
                      <a:pt x="2159" y="0"/>
                    </a:lnTo>
                    <a:cubicBezTo>
                      <a:pt x="972" y="0"/>
                      <a:pt x="0" y="756"/>
                      <a:pt x="0" y="1679"/>
                    </a:cubicBezTo>
                    <a:lnTo>
                      <a:pt x="0" y="19921"/>
                    </a:lnTo>
                    <a:cubicBezTo>
                      <a:pt x="0" y="20844"/>
                      <a:pt x="972" y="21600"/>
                      <a:pt x="2159" y="21600"/>
                    </a:cubicBezTo>
                    <a:lnTo>
                      <a:pt x="19441" y="21600"/>
                    </a:lnTo>
                    <a:cubicBezTo>
                      <a:pt x="20628" y="21600"/>
                      <a:pt x="21600" y="20844"/>
                      <a:pt x="21600" y="19921"/>
                    </a:cubicBezTo>
                    <a:lnTo>
                      <a:pt x="21600" y="1679"/>
                    </a:lnTo>
                    <a:cubicBezTo>
                      <a:pt x="21600" y="756"/>
                      <a:pt x="20628" y="0"/>
                      <a:pt x="1944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2" name="Shape 1333"/>
              <p:cNvSpPr/>
              <p:nvPr/>
            </p:nvSpPr>
            <p:spPr>
              <a:xfrm>
                <a:off x="59175" y="0"/>
                <a:ext cx="215954" cy="959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441" y="21600"/>
                    </a:moveTo>
                    <a:lnTo>
                      <a:pt x="21600" y="10800"/>
                    </a:lnTo>
                    <a:lnTo>
                      <a:pt x="16369" y="10800"/>
                    </a:lnTo>
                    <a:lnTo>
                      <a:pt x="14641" y="0"/>
                    </a:lnTo>
                    <a:lnTo>
                      <a:pt x="6959" y="0"/>
                    </a:lnTo>
                    <a:lnTo>
                      <a:pt x="5231" y="10800"/>
                    </a:lnTo>
                    <a:lnTo>
                      <a:pt x="0" y="10800"/>
                    </a:lnTo>
                    <a:lnTo>
                      <a:pt x="2159" y="21600"/>
                    </a:lnTo>
                    <a:cubicBezTo>
                      <a:pt x="2159" y="21600"/>
                      <a:pt x="19441" y="21600"/>
                      <a:pt x="19441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33" name="Group 1338"/>
          <p:cNvGrpSpPr/>
          <p:nvPr/>
        </p:nvGrpSpPr>
        <p:grpSpPr>
          <a:xfrm>
            <a:off x="6385197" y="1733539"/>
            <a:ext cx="530869" cy="530869"/>
            <a:chOff x="0" y="0"/>
            <a:chExt cx="1243363" cy="1243363"/>
          </a:xfrm>
        </p:grpSpPr>
        <p:sp>
          <p:nvSpPr>
            <p:cNvPr id="34" name="Shape 1336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Shape 1337"/>
            <p:cNvSpPr/>
            <p:nvPr/>
          </p:nvSpPr>
          <p:spPr>
            <a:xfrm>
              <a:off x="384508" y="384509"/>
              <a:ext cx="474347" cy="4743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14" h="20814" extrusionOk="0">
                  <a:moveTo>
                    <a:pt x="16063" y="4751"/>
                  </a:moveTo>
                  <a:cubicBezTo>
                    <a:pt x="14562" y="3251"/>
                    <a:pt x="14186" y="1270"/>
                    <a:pt x="14318" y="1137"/>
                  </a:cubicBezTo>
                  <a:cubicBezTo>
                    <a:pt x="14452" y="1003"/>
                    <a:pt x="16354" y="1458"/>
                    <a:pt x="17856" y="2959"/>
                  </a:cubicBezTo>
                  <a:cubicBezTo>
                    <a:pt x="19356" y="4460"/>
                    <a:pt x="19807" y="6366"/>
                    <a:pt x="19677" y="6496"/>
                  </a:cubicBezTo>
                  <a:cubicBezTo>
                    <a:pt x="19548" y="6625"/>
                    <a:pt x="17564" y="6252"/>
                    <a:pt x="16063" y="4751"/>
                  </a:cubicBezTo>
                  <a:close/>
                  <a:moveTo>
                    <a:pt x="8257" y="11610"/>
                  </a:moveTo>
                  <a:cubicBezTo>
                    <a:pt x="7827" y="11179"/>
                    <a:pt x="7967" y="10342"/>
                    <a:pt x="8569" y="9739"/>
                  </a:cubicBezTo>
                  <a:cubicBezTo>
                    <a:pt x="9172" y="9137"/>
                    <a:pt x="10009" y="8997"/>
                    <a:pt x="10440" y="9428"/>
                  </a:cubicBezTo>
                  <a:cubicBezTo>
                    <a:pt x="10869" y="9858"/>
                    <a:pt x="10730" y="10696"/>
                    <a:pt x="10128" y="11298"/>
                  </a:cubicBezTo>
                  <a:cubicBezTo>
                    <a:pt x="9526" y="11900"/>
                    <a:pt x="8687" y="12040"/>
                    <a:pt x="8257" y="11610"/>
                  </a:cubicBezTo>
                  <a:close/>
                  <a:moveTo>
                    <a:pt x="18634" y="2180"/>
                  </a:moveTo>
                  <a:cubicBezTo>
                    <a:pt x="16698" y="243"/>
                    <a:pt x="14265" y="-466"/>
                    <a:pt x="13491" y="308"/>
                  </a:cubicBezTo>
                  <a:lnTo>
                    <a:pt x="10372" y="3426"/>
                  </a:lnTo>
                  <a:cubicBezTo>
                    <a:pt x="9900" y="3899"/>
                    <a:pt x="9488" y="5482"/>
                    <a:pt x="9676" y="7085"/>
                  </a:cubicBezTo>
                  <a:lnTo>
                    <a:pt x="240" y="16521"/>
                  </a:lnTo>
                  <a:cubicBezTo>
                    <a:pt x="-320" y="17081"/>
                    <a:pt x="134" y="18442"/>
                    <a:pt x="1253" y="19561"/>
                  </a:cubicBezTo>
                  <a:cubicBezTo>
                    <a:pt x="2373" y="20681"/>
                    <a:pt x="3733" y="21134"/>
                    <a:pt x="4293" y="20574"/>
                  </a:cubicBezTo>
                  <a:lnTo>
                    <a:pt x="13729" y="11138"/>
                  </a:lnTo>
                  <a:cubicBezTo>
                    <a:pt x="15332" y="11327"/>
                    <a:pt x="16915" y="10914"/>
                    <a:pt x="17388" y="10442"/>
                  </a:cubicBezTo>
                  <a:lnTo>
                    <a:pt x="20506" y="7324"/>
                  </a:lnTo>
                  <a:cubicBezTo>
                    <a:pt x="21280" y="6549"/>
                    <a:pt x="20573" y="4116"/>
                    <a:pt x="18634" y="218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4" tIns="50794" rIns="50794" bIns="50794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7" name="Shape 1339"/>
          <p:cNvSpPr/>
          <p:nvPr/>
        </p:nvSpPr>
        <p:spPr>
          <a:xfrm>
            <a:off x="8488680" y="1733550"/>
            <a:ext cx="530860" cy="53086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67726" tIns="67726" rIns="67726" bIns="67726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Shape 1340"/>
          <p:cNvSpPr/>
          <p:nvPr/>
        </p:nvSpPr>
        <p:spPr>
          <a:xfrm>
            <a:off x="8652510" y="1898015"/>
            <a:ext cx="202565" cy="20256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18" h="21320" extrusionOk="0">
                <a:moveTo>
                  <a:pt x="6122" y="19157"/>
                </a:moveTo>
                <a:lnTo>
                  <a:pt x="3902" y="19634"/>
                </a:lnTo>
                <a:cubicBezTo>
                  <a:pt x="3688" y="19233"/>
                  <a:pt x="3431" y="18833"/>
                  <a:pt x="2957" y="18361"/>
                </a:cubicBezTo>
                <a:cubicBezTo>
                  <a:pt x="2486" y="17889"/>
                  <a:pt x="2085" y="17631"/>
                  <a:pt x="1685" y="17417"/>
                </a:cubicBezTo>
                <a:lnTo>
                  <a:pt x="2162" y="15198"/>
                </a:lnTo>
                <a:lnTo>
                  <a:pt x="2804" y="14556"/>
                </a:lnTo>
                <a:cubicBezTo>
                  <a:pt x="2804" y="14556"/>
                  <a:pt x="4012" y="14580"/>
                  <a:pt x="5374" y="15944"/>
                </a:cubicBezTo>
                <a:cubicBezTo>
                  <a:pt x="6737" y="17307"/>
                  <a:pt x="6762" y="18516"/>
                  <a:pt x="6762" y="18516"/>
                </a:cubicBezTo>
                <a:cubicBezTo>
                  <a:pt x="6762" y="18516"/>
                  <a:pt x="6122" y="19157"/>
                  <a:pt x="6122" y="19157"/>
                </a:cubicBezTo>
                <a:close/>
                <a:moveTo>
                  <a:pt x="19625" y="1692"/>
                </a:moveTo>
                <a:cubicBezTo>
                  <a:pt x="17654" y="-280"/>
                  <a:pt x="16174" y="15"/>
                  <a:pt x="16174" y="15"/>
                </a:cubicBezTo>
                <a:lnTo>
                  <a:pt x="9270" y="6920"/>
                </a:lnTo>
                <a:lnTo>
                  <a:pt x="1379" y="14810"/>
                </a:lnTo>
                <a:lnTo>
                  <a:pt x="0" y="21320"/>
                </a:lnTo>
                <a:lnTo>
                  <a:pt x="6508" y="19939"/>
                </a:lnTo>
                <a:lnTo>
                  <a:pt x="14399" y="12048"/>
                </a:lnTo>
                <a:lnTo>
                  <a:pt x="21302" y="5145"/>
                </a:lnTo>
                <a:cubicBezTo>
                  <a:pt x="21302" y="5145"/>
                  <a:pt x="21600" y="3665"/>
                  <a:pt x="19625" y="1692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794" tIns="50794" rIns="50794" bIns="50794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Shape 1342"/>
          <p:cNvSpPr/>
          <p:nvPr/>
        </p:nvSpPr>
        <p:spPr>
          <a:xfrm>
            <a:off x="8488680" y="4014470"/>
            <a:ext cx="530860" cy="530860"/>
          </a:xfrm>
          <a:prstGeom prst="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67726" tIns="67726" rIns="67726" bIns="67726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Shape 1343"/>
          <p:cNvSpPr/>
          <p:nvPr/>
        </p:nvSpPr>
        <p:spPr>
          <a:xfrm>
            <a:off x="8672830" y="4163695"/>
            <a:ext cx="161925" cy="23114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957" h="21276" extrusionOk="0">
                <a:moveTo>
                  <a:pt x="1877" y="21023"/>
                </a:moveTo>
                <a:cubicBezTo>
                  <a:pt x="2335" y="19958"/>
                  <a:pt x="3030" y="18458"/>
                  <a:pt x="3960" y="16288"/>
                </a:cubicBezTo>
                <a:cubicBezTo>
                  <a:pt x="8011" y="15823"/>
                  <a:pt x="9689" y="16658"/>
                  <a:pt x="12261" y="13325"/>
                </a:cubicBezTo>
                <a:cubicBezTo>
                  <a:pt x="10172" y="13789"/>
                  <a:pt x="7654" y="12465"/>
                  <a:pt x="7789" y="11892"/>
                </a:cubicBezTo>
                <a:cubicBezTo>
                  <a:pt x="7924" y="11318"/>
                  <a:pt x="13647" y="12306"/>
                  <a:pt x="17393" y="8447"/>
                </a:cubicBezTo>
                <a:cubicBezTo>
                  <a:pt x="12670" y="9202"/>
                  <a:pt x="11160" y="7540"/>
                  <a:pt x="11769" y="7289"/>
                </a:cubicBezTo>
                <a:cubicBezTo>
                  <a:pt x="13175" y="6708"/>
                  <a:pt x="17348" y="7048"/>
                  <a:pt x="19572" y="5477"/>
                </a:cubicBezTo>
                <a:cubicBezTo>
                  <a:pt x="20719" y="4669"/>
                  <a:pt x="21256" y="2702"/>
                  <a:pt x="20789" y="2000"/>
                </a:cubicBezTo>
                <a:cubicBezTo>
                  <a:pt x="20229" y="1153"/>
                  <a:pt x="16813" y="-111"/>
                  <a:pt x="14931" y="7"/>
                </a:cubicBezTo>
                <a:cubicBezTo>
                  <a:pt x="13047" y="126"/>
                  <a:pt x="10093" y="5208"/>
                  <a:pt x="9217" y="5168"/>
                </a:cubicBezTo>
                <a:cubicBezTo>
                  <a:pt x="8341" y="5128"/>
                  <a:pt x="8166" y="2892"/>
                  <a:pt x="9694" y="813"/>
                </a:cubicBezTo>
                <a:cubicBezTo>
                  <a:pt x="8081" y="1330"/>
                  <a:pt x="5127" y="2940"/>
                  <a:pt x="4200" y="4315"/>
                </a:cubicBezTo>
                <a:cubicBezTo>
                  <a:pt x="2475" y="6874"/>
                  <a:pt x="4362" y="12744"/>
                  <a:pt x="3757" y="12953"/>
                </a:cubicBezTo>
                <a:cubicBezTo>
                  <a:pt x="3151" y="13163"/>
                  <a:pt x="1114" y="10259"/>
                  <a:pt x="505" y="8944"/>
                </a:cubicBezTo>
                <a:cubicBezTo>
                  <a:pt x="-324" y="10961"/>
                  <a:pt x="-344" y="12982"/>
                  <a:pt x="2082" y="15667"/>
                </a:cubicBezTo>
                <a:cubicBezTo>
                  <a:pt x="1167" y="17429"/>
                  <a:pt x="667" y="19457"/>
                  <a:pt x="592" y="20487"/>
                </a:cubicBezTo>
                <a:cubicBezTo>
                  <a:pt x="557" y="21312"/>
                  <a:pt x="1675" y="21489"/>
                  <a:pt x="1877" y="21023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50794" tIns="50794" rIns="50794" bIns="50794" numCol="1" anchor="ctr">
            <a:noAutofit/>
          </a:bodyPr>
          <a:lstStyle/>
          <a:p>
            <a:pPr lvl="0">
              <a:lnSpc>
                <a:spcPct val="120000"/>
              </a:lnSpc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"/>
              </a:defRPr>
            </a:pPr>
            <a:endParaRPr sz="426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2" name="Group 1347"/>
          <p:cNvGrpSpPr/>
          <p:nvPr/>
        </p:nvGrpSpPr>
        <p:grpSpPr>
          <a:xfrm>
            <a:off x="6385197" y="4014550"/>
            <a:ext cx="530869" cy="530869"/>
            <a:chOff x="0" y="0"/>
            <a:chExt cx="1243363" cy="1243363"/>
          </a:xfrm>
        </p:grpSpPr>
        <p:sp>
          <p:nvSpPr>
            <p:cNvPr id="43" name="Shape 1345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Shape 1346"/>
            <p:cNvSpPr/>
            <p:nvPr/>
          </p:nvSpPr>
          <p:spPr>
            <a:xfrm>
              <a:off x="351222" y="372464"/>
              <a:ext cx="540919" cy="5409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95" h="21474" extrusionOk="0">
                  <a:moveTo>
                    <a:pt x="2578" y="8409"/>
                  </a:moveTo>
                  <a:cubicBezTo>
                    <a:pt x="2578" y="5193"/>
                    <a:pt x="5174" y="2587"/>
                    <a:pt x="8376" y="2587"/>
                  </a:cubicBezTo>
                  <a:cubicBezTo>
                    <a:pt x="11580" y="2587"/>
                    <a:pt x="14435" y="5451"/>
                    <a:pt x="14435" y="8666"/>
                  </a:cubicBezTo>
                  <a:cubicBezTo>
                    <a:pt x="14435" y="11882"/>
                    <a:pt x="11838" y="14488"/>
                    <a:pt x="8635" y="14488"/>
                  </a:cubicBezTo>
                  <a:cubicBezTo>
                    <a:pt x="5431" y="14488"/>
                    <a:pt x="2578" y="11624"/>
                    <a:pt x="2578" y="8409"/>
                  </a:cubicBezTo>
                  <a:close/>
                  <a:moveTo>
                    <a:pt x="20914" y="18167"/>
                  </a:moveTo>
                  <a:lnTo>
                    <a:pt x="15797" y="13032"/>
                  </a:lnTo>
                  <a:cubicBezTo>
                    <a:pt x="16568" y="11759"/>
                    <a:pt x="17013" y="10265"/>
                    <a:pt x="17013" y="8666"/>
                  </a:cubicBezTo>
                  <a:cubicBezTo>
                    <a:pt x="17013" y="4023"/>
                    <a:pt x="13004" y="0"/>
                    <a:pt x="8376" y="0"/>
                  </a:cubicBezTo>
                  <a:cubicBezTo>
                    <a:pt x="3750" y="0"/>
                    <a:pt x="0" y="3765"/>
                    <a:pt x="0" y="8409"/>
                  </a:cubicBezTo>
                  <a:cubicBezTo>
                    <a:pt x="0" y="13052"/>
                    <a:pt x="4008" y="17075"/>
                    <a:pt x="8635" y="17075"/>
                  </a:cubicBezTo>
                  <a:cubicBezTo>
                    <a:pt x="10173" y="17075"/>
                    <a:pt x="11614" y="16657"/>
                    <a:pt x="12852" y="15931"/>
                  </a:cubicBezTo>
                  <a:lnTo>
                    <a:pt x="17996" y="21094"/>
                  </a:lnTo>
                  <a:cubicBezTo>
                    <a:pt x="18500" y="21600"/>
                    <a:pt x="19317" y="21600"/>
                    <a:pt x="19819" y="21094"/>
                  </a:cubicBezTo>
                  <a:lnTo>
                    <a:pt x="21096" y="19815"/>
                  </a:lnTo>
                  <a:cubicBezTo>
                    <a:pt x="21600" y="19309"/>
                    <a:pt x="21417" y="18672"/>
                    <a:pt x="20914" y="18167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4" tIns="50794" rIns="50794" bIns="50794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5" name="Group 1350"/>
          <p:cNvGrpSpPr/>
          <p:nvPr/>
        </p:nvGrpSpPr>
        <p:grpSpPr>
          <a:xfrm>
            <a:off x="4281527" y="4014550"/>
            <a:ext cx="530869" cy="530869"/>
            <a:chOff x="0" y="0"/>
            <a:chExt cx="1243363" cy="1243363"/>
          </a:xfrm>
        </p:grpSpPr>
        <p:sp>
          <p:nvSpPr>
            <p:cNvPr id="46" name="Shape 1348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Shape 1349"/>
            <p:cNvSpPr/>
            <p:nvPr/>
          </p:nvSpPr>
          <p:spPr>
            <a:xfrm>
              <a:off x="351222" y="393269"/>
              <a:ext cx="540919" cy="4993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692" y="12333"/>
                  </a:moveTo>
                  <a:cubicBezTo>
                    <a:pt x="19528" y="12511"/>
                    <a:pt x="19333" y="12600"/>
                    <a:pt x="19107" y="12600"/>
                  </a:cubicBezTo>
                  <a:cubicBezTo>
                    <a:pt x="18882" y="12600"/>
                    <a:pt x="18688" y="12511"/>
                    <a:pt x="18524" y="12333"/>
                  </a:cubicBezTo>
                  <a:cubicBezTo>
                    <a:pt x="18360" y="12155"/>
                    <a:pt x="18277" y="11944"/>
                    <a:pt x="18277" y="11700"/>
                  </a:cubicBezTo>
                  <a:cubicBezTo>
                    <a:pt x="18277" y="11456"/>
                    <a:pt x="18360" y="11245"/>
                    <a:pt x="18524" y="11067"/>
                  </a:cubicBezTo>
                  <a:cubicBezTo>
                    <a:pt x="18688" y="10889"/>
                    <a:pt x="18882" y="10800"/>
                    <a:pt x="19107" y="10800"/>
                  </a:cubicBezTo>
                  <a:cubicBezTo>
                    <a:pt x="19333" y="10800"/>
                    <a:pt x="19528" y="10889"/>
                    <a:pt x="19692" y="11067"/>
                  </a:cubicBezTo>
                  <a:cubicBezTo>
                    <a:pt x="19857" y="11245"/>
                    <a:pt x="19938" y="11456"/>
                    <a:pt x="19938" y="11700"/>
                  </a:cubicBezTo>
                  <a:cubicBezTo>
                    <a:pt x="19938" y="11944"/>
                    <a:pt x="19857" y="12155"/>
                    <a:pt x="19692" y="12333"/>
                  </a:cubicBezTo>
                  <a:cubicBezTo>
                    <a:pt x="19692" y="12333"/>
                    <a:pt x="19692" y="12333"/>
                    <a:pt x="19692" y="12333"/>
                  </a:cubicBezTo>
                  <a:close/>
                  <a:moveTo>
                    <a:pt x="16616" y="10800"/>
                  </a:moveTo>
                  <a:lnTo>
                    <a:pt x="4984" y="10800"/>
                  </a:lnTo>
                  <a:lnTo>
                    <a:pt x="4984" y="1800"/>
                  </a:lnTo>
                  <a:lnTo>
                    <a:pt x="13292" y="1800"/>
                  </a:lnTo>
                  <a:lnTo>
                    <a:pt x="13292" y="4050"/>
                  </a:lnTo>
                  <a:cubicBezTo>
                    <a:pt x="13292" y="4425"/>
                    <a:pt x="13414" y="4744"/>
                    <a:pt x="13655" y="5006"/>
                  </a:cubicBezTo>
                  <a:cubicBezTo>
                    <a:pt x="13898" y="5269"/>
                    <a:pt x="14192" y="5400"/>
                    <a:pt x="14538" y="5400"/>
                  </a:cubicBezTo>
                  <a:lnTo>
                    <a:pt x="16616" y="5400"/>
                  </a:lnTo>
                  <a:cubicBezTo>
                    <a:pt x="16616" y="5400"/>
                    <a:pt x="16616" y="10800"/>
                    <a:pt x="16616" y="10800"/>
                  </a:cubicBezTo>
                  <a:close/>
                  <a:moveTo>
                    <a:pt x="16616" y="19800"/>
                  </a:moveTo>
                  <a:lnTo>
                    <a:pt x="4984" y="19800"/>
                  </a:lnTo>
                  <a:lnTo>
                    <a:pt x="4984" y="16200"/>
                  </a:lnTo>
                  <a:lnTo>
                    <a:pt x="16616" y="16200"/>
                  </a:lnTo>
                  <a:cubicBezTo>
                    <a:pt x="16616" y="16200"/>
                    <a:pt x="16616" y="19800"/>
                    <a:pt x="16616" y="19800"/>
                  </a:cubicBezTo>
                  <a:close/>
                  <a:moveTo>
                    <a:pt x="20867" y="9795"/>
                  </a:moveTo>
                  <a:cubicBezTo>
                    <a:pt x="20378" y="9265"/>
                    <a:pt x="19791" y="9000"/>
                    <a:pt x="19107" y="9000"/>
                  </a:cubicBezTo>
                  <a:lnTo>
                    <a:pt x="18277" y="9000"/>
                  </a:lnTo>
                  <a:lnTo>
                    <a:pt x="18277" y="5400"/>
                  </a:lnTo>
                  <a:cubicBezTo>
                    <a:pt x="18277" y="5025"/>
                    <a:pt x="18190" y="4613"/>
                    <a:pt x="18018" y="4163"/>
                  </a:cubicBezTo>
                  <a:cubicBezTo>
                    <a:pt x="17844" y="3712"/>
                    <a:pt x="17637" y="3356"/>
                    <a:pt x="17394" y="3094"/>
                  </a:cubicBezTo>
                  <a:lnTo>
                    <a:pt x="15421" y="957"/>
                  </a:lnTo>
                  <a:cubicBezTo>
                    <a:pt x="15179" y="694"/>
                    <a:pt x="14850" y="469"/>
                    <a:pt x="14435" y="281"/>
                  </a:cubicBezTo>
                  <a:cubicBezTo>
                    <a:pt x="14020" y="94"/>
                    <a:pt x="13638" y="0"/>
                    <a:pt x="13292" y="0"/>
                  </a:cubicBezTo>
                  <a:lnTo>
                    <a:pt x="4569" y="0"/>
                  </a:lnTo>
                  <a:cubicBezTo>
                    <a:pt x="4223" y="0"/>
                    <a:pt x="3929" y="132"/>
                    <a:pt x="3687" y="394"/>
                  </a:cubicBezTo>
                  <a:cubicBezTo>
                    <a:pt x="3444" y="656"/>
                    <a:pt x="3323" y="975"/>
                    <a:pt x="3323" y="1350"/>
                  </a:cubicBezTo>
                  <a:lnTo>
                    <a:pt x="3323" y="9000"/>
                  </a:lnTo>
                  <a:lnTo>
                    <a:pt x="2493" y="9000"/>
                  </a:lnTo>
                  <a:cubicBezTo>
                    <a:pt x="1809" y="9000"/>
                    <a:pt x="1222" y="9265"/>
                    <a:pt x="734" y="9795"/>
                  </a:cubicBezTo>
                  <a:cubicBezTo>
                    <a:pt x="244" y="10324"/>
                    <a:pt x="0" y="10960"/>
                    <a:pt x="0" y="11700"/>
                  </a:cubicBezTo>
                  <a:lnTo>
                    <a:pt x="0" y="17550"/>
                  </a:lnTo>
                  <a:cubicBezTo>
                    <a:pt x="0" y="17673"/>
                    <a:pt x="41" y="17777"/>
                    <a:pt x="124" y="17866"/>
                  </a:cubicBezTo>
                  <a:cubicBezTo>
                    <a:pt x="205" y="17956"/>
                    <a:pt x="303" y="18000"/>
                    <a:pt x="415" y="18000"/>
                  </a:cubicBezTo>
                  <a:lnTo>
                    <a:pt x="3323" y="18000"/>
                  </a:lnTo>
                  <a:lnTo>
                    <a:pt x="3323" y="20250"/>
                  </a:lnTo>
                  <a:cubicBezTo>
                    <a:pt x="3323" y="20625"/>
                    <a:pt x="3444" y="20944"/>
                    <a:pt x="3687" y="21206"/>
                  </a:cubicBezTo>
                  <a:cubicBezTo>
                    <a:pt x="3929" y="21468"/>
                    <a:pt x="4223" y="21600"/>
                    <a:pt x="4569" y="21600"/>
                  </a:cubicBezTo>
                  <a:lnTo>
                    <a:pt x="17031" y="21600"/>
                  </a:lnTo>
                  <a:cubicBezTo>
                    <a:pt x="17377" y="21600"/>
                    <a:pt x="17671" y="21468"/>
                    <a:pt x="17913" y="21206"/>
                  </a:cubicBezTo>
                  <a:cubicBezTo>
                    <a:pt x="18156" y="20943"/>
                    <a:pt x="18277" y="20625"/>
                    <a:pt x="18277" y="20250"/>
                  </a:cubicBezTo>
                  <a:lnTo>
                    <a:pt x="18277" y="18000"/>
                  </a:lnTo>
                  <a:lnTo>
                    <a:pt x="21185" y="18000"/>
                  </a:lnTo>
                  <a:cubicBezTo>
                    <a:pt x="21297" y="18000"/>
                    <a:pt x="21395" y="17956"/>
                    <a:pt x="21476" y="17866"/>
                  </a:cubicBezTo>
                  <a:cubicBezTo>
                    <a:pt x="21559" y="17777"/>
                    <a:pt x="21600" y="17673"/>
                    <a:pt x="21600" y="17550"/>
                  </a:cubicBezTo>
                  <a:lnTo>
                    <a:pt x="21600" y="11700"/>
                  </a:lnTo>
                  <a:cubicBezTo>
                    <a:pt x="21600" y="10960"/>
                    <a:pt x="21356" y="10324"/>
                    <a:pt x="20867" y="9795"/>
                  </a:cubicBezTo>
                  <a:cubicBezTo>
                    <a:pt x="20867" y="9795"/>
                    <a:pt x="20867" y="9795"/>
                    <a:pt x="20867" y="9795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50794" tIns="50794" rIns="50794" bIns="50794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1356"/>
          <p:cNvGrpSpPr/>
          <p:nvPr/>
        </p:nvGrpSpPr>
        <p:grpSpPr>
          <a:xfrm>
            <a:off x="2177856" y="4014550"/>
            <a:ext cx="530869" cy="530869"/>
            <a:chOff x="0" y="0"/>
            <a:chExt cx="1243363" cy="1243363"/>
          </a:xfrm>
        </p:grpSpPr>
        <p:sp>
          <p:nvSpPr>
            <p:cNvPr id="49" name="Shape 1351"/>
            <p:cNvSpPr/>
            <p:nvPr/>
          </p:nvSpPr>
          <p:spPr>
            <a:xfrm>
              <a:off x="0" y="0"/>
              <a:ext cx="1243364" cy="1243364"/>
            </a:xfrm>
            <a:prstGeom prst="rect">
              <a:avLst/>
            </a:prstGeom>
            <a:solidFill>
              <a:srgbClr val="0E163B"/>
            </a:solidFill>
            <a:ln w="12700" cap="flat">
              <a:noFill/>
              <a:miter lim="400000"/>
            </a:ln>
            <a:effectLst/>
          </p:spPr>
          <p:txBody>
            <a:bodyPr wrap="square" lIns="67726" tIns="67726" rIns="67726" bIns="67726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"/>
                </a:defRPr>
              </a:pPr>
              <a:endParaRPr sz="4265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grpSp>
          <p:nvGrpSpPr>
            <p:cNvPr id="50" name="Group 1355"/>
            <p:cNvGrpSpPr/>
            <p:nvPr/>
          </p:nvGrpSpPr>
          <p:grpSpPr>
            <a:xfrm>
              <a:off x="356142" y="391541"/>
              <a:ext cx="533285" cy="457201"/>
              <a:chOff x="0" y="0"/>
              <a:chExt cx="533283" cy="457200"/>
            </a:xfrm>
          </p:grpSpPr>
          <p:sp>
            <p:nvSpPr>
              <p:cNvPr id="51" name="Shape 1352"/>
              <p:cNvSpPr/>
              <p:nvPr/>
            </p:nvSpPr>
            <p:spPr>
              <a:xfrm>
                <a:off x="0" y="76178"/>
                <a:ext cx="85718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949" y="1114"/>
                    </a:moveTo>
                    <a:cubicBezTo>
                      <a:pt x="1650" y="1857"/>
                      <a:pt x="0" y="2746"/>
                      <a:pt x="0" y="3780"/>
                    </a:cubicBezTo>
                    <a:lnTo>
                      <a:pt x="0" y="17820"/>
                    </a:lnTo>
                    <a:cubicBezTo>
                      <a:pt x="0" y="18855"/>
                      <a:pt x="1650" y="19744"/>
                      <a:pt x="4949" y="20487"/>
                    </a:cubicBezTo>
                    <a:cubicBezTo>
                      <a:pt x="8249" y="21229"/>
                      <a:pt x="12200" y="21600"/>
                      <a:pt x="16803" y="21600"/>
                    </a:cubicBezTo>
                    <a:lnTo>
                      <a:pt x="21600" y="21600"/>
                    </a:lnTo>
                    <a:lnTo>
                      <a:pt x="21600" y="0"/>
                    </a:lnTo>
                    <a:lnTo>
                      <a:pt x="16803" y="0"/>
                    </a:lnTo>
                    <a:cubicBezTo>
                      <a:pt x="12200" y="0"/>
                      <a:pt x="8249" y="372"/>
                      <a:pt x="4949" y="1114"/>
                    </a:cubicBezTo>
                    <a:cubicBezTo>
                      <a:pt x="4949" y="1114"/>
                      <a:pt x="4949" y="1114"/>
                      <a:pt x="4949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2" name="Shape 1353"/>
              <p:cNvSpPr/>
              <p:nvPr/>
            </p:nvSpPr>
            <p:spPr>
              <a:xfrm>
                <a:off x="113393" y="0"/>
                <a:ext cx="304819" cy="45720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200" y="3600"/>
                    </a:moveTo>
                    <a:lnTo>
                      <a:pt x="5400" y="3600"/>
                    </a:lnTo>
                    <a:lnTo>
                      <a:pt x="5400" y="1800"/>
                    </a:lnTo>
                    <a:lnTo>
                      <a:pt x="16200" y="1800"/>
                    </a:lnTo>
                    <a:cubicBezTo>
                      <a:pt x="16200" y="1800"/>
                      <a:pt x="16200" y="3600"/>
                      <a:pt x="16200" y="3600"/>
                    </a:cubicBezTo>
                    <a:close/>
                    <a:moveTo>
                      <a:pt x="18900" y="1350"/>
                    </a:moveTo>
                    <a:cubicBezTo>
                      <a:pt x="18900" y="975"/>
                      <a:pt x="18703" y="657"/>
                      <a:pt x="18308" y="394"/>
                    </a:cubicBezTo>
                    <a:cubicBezTo>
                      <a:pt x="17915" y="131"/>
                      <a:pt x="17437" y="0"/>
                      <a:pt x="16875" y="0"/>
                    </a:cubicBezTo>
                    <a:lnTo>
                      <a:pt x="4725" y="0"/>
                    </a:lnTo>
                    <a:cubicBezTo>
                      <a:pt x="4163" y="0"/>
                      <a:pt x="3685" y="131"/>
                      <a:pt x="3291" y="394"/>
                    </a:cubicBezTo>
                    <a:cubicBezTo>
                      <a:pt x="2897" y="656"/>
                      <a:pt x="2700" y="975"/>
                      <a:pt x="2700" y="1350"/>
                    </a:cubicBezTo>
                    <a:lnTo>
                      <a:pt x="2700" y="3600"/>
                    </a:lnTo>
                    <a:lnTo>
                      <a:pt x="0" y="3600"/>
                    </a:lnTo>
                    <a:lnTo>
                      <a:pt x="0" y="21600"/>
                    </a:lnTo>
                    <a:lnTo>
                      <a:pt x="21600" y="21600"/>
                    </a:lnTo>
                    <a:lnTo>
                      <a:pt x="21600" y="3600"/>
                    </a:lnTo>
                    <a:lnTo>
                      <a:pt x="18900" y="3600"/>
                    </a:lnTo>
                    <a:cubicBezTo>
                      <a:pt x="18900" y="3600"/>
                      <a:pt x="18900" y="1350"/>
                      <a:pt x="18900" y="135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3" name="Shape 1354"/>
              <p:cNvSpPr/>
              <p:nvPr/>
            </p:nvSpPr>
            <p:spPr>
              <a:xfrm>
                <a:off x="447548" y="76178"/>
                <a:ext cx="85736" cy="38101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6652" y="1114"/>
                    </a:moveTo>
                    <a:cubicBezTo>
                      <a:pt x="13348" y="372"/>
                      <a:pt x="9402" y="0"/>
                      <a:pt x="4800" y="0"/>
                    </a:cubicBezTo>
                    <a:lnTo>
                      <a:pt x="0" y="0"/>
                    </a:lnTo>
                    <a:lnTo>
                      <a:pt x="0" y="21600"/>
                    </a:lnTo>
                    <a:lnTo>
                      <a:pt x="4800" y="21600"/>
                    </a:lnTo>
                    <a:cubicBezTo>
                      <a:pt x="9402" y="21600"/>
                      <a:pt x="13348" y="21229"/>
                      <a:pt x="16652" y="20487"/>
                    </a:cubicBezTo>
                    <a:cubicBezTo>
                      <a:pt x="19951" y="19744"/>
                      <a:pt x="21600" y="18855"/>
                      <a:pt x="21600" y="17820"/>
                    </a:cubicBezTo>
                    <a:lnTo>
                      <a:pt x="21600" y="3780"/>
                    </a:lnTo>
                    <a:cubicBezTo>
                      <a:pt x="21600" y="2746"/>
                      <a:pt x="19951" y="1857"/>
                      <a:pt x="16652" y="1114"/>
                    </a:cubicBezTo>
                    <a:cubicBezTo>
                      <a:pt x="16652" y="1114"/>
                      <a:pt x="16652" y="1114"/>
                      <a:pt x="16652" y="111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50794" tIns="50794" rIns="50794" bIns="50794" numCol="1" anchor="ctr">
                <a:noAutofit/>
              </a:bodyPr>
              <a:lstStyle/>
              <a:p>
                <a:pPr lvl="0">
                  <a:lnSpc>
                    <a:spcPct val="120000"/>
                  </a:lnSpc>
                  <a:defRPr sz="3200">
                    <a:solidFill>
                      <a:srgbClr val="FFFFFF"/>
                    </a:solidFill>
                    <a:latin typeface="+mn-lt"/>
                    <a:ea typeface="+mn-ea"/>
                    <a:cs typeface="+mn-cs"/>
                    <a:sym typeface="Helvetica"/>
                  </a:defRPr>
                </a:pPr>
                <a:endParaRPr sz="4265">
                  <a:latin typeface="Arial" panose="020B0604020202020204" pitchFamily="34" charset="0"/>
                  <a:ea typeface="微软雅黑" panose="020B050302020402020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54" name="TextBox 44"/>
          <p:cNvSpPr txBox="1"/>
          <p:nvPr/>
        </p:nvSpPr>
        <p:spPr>
          <a:xfrm>
            <a:off x="2177858" y="2689062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课程内容是按照互联网公司的架构体系设计的，符合企业以及市场的要求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 Placeholder 4"/>
          <p:cNvSpPr txBox="1"/>
          <p:nvPr/>
        </p:nvSpPr>
        <p:spPr>
          <a:xfrm>
            <a:off x="2184754" y="2401242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教学内容：结合企业需求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TextBox 46"/>
          <p:cNvSpPr txBox="1"/>
          <p:nvPr/>
        </p:nvSpPr>
        <p:spPr>
          <a:xfrm>
            <a:off x="4281529" y="2689062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每周三的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(20:30~22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：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30)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、周六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,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周日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(20:00~22:00)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直播授课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,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并提供录播下载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Text Placeholder 4"/>
          <p:cNvSpPr txBox="1"/>
          <p:nvPr/>
        </p:nvSpPr>
        <p:spPr>
          <a:xfrm>
            <a:off x="4288424" y="2401242"/>
            <a:ext cx="2261012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教学方式：直播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+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录播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TextBox 48"/>
          <p:cNvSpPr txBox="1"/>
          <p:nvPr/>
        </p:nvSpPr>
        <p:spPr>
          <a:xfrm>
            <a:off x="6385200" y="2689062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上课之前会提供预习资料、课后会提供课堂笔记、录播视频、相关电子书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Text Placeholder 4"/>
          <p:cNvSpPr txBox="1"/>
          <p:nvPr/>
        </p:nvSpPr>
        <p:spPr>
          <a:xfrm>
            <a:off x="6411147" y="2401242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教辅材料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: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学习资料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TextBox 50"/>
          <p:cNvSpPr txBox="1"/>
          <p:nvPr/>
        </p:nvSpPr>
        <p:spPr>
          <a:xfrm>
            <a:off x="8488868" y="2689062"/>
            <a:ext cx="1893377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针对部分学员学完以后容易忘记的问题，我们提供课后作业帮助大家监督及巩固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Text Placeholder 4"/>
          <p:cNvSpPr txBox="1"/>
          <p:nvPr/>
        </p:nvSpPr>
        <p:spPr>
          <a:xfrm>
            <a:off x="8514816" y="2401242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监督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: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课后作业巩固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TextBox 52"/>
          <p:cNvSpPr txBox="1"/>
          <p:nvPr/>
        </p:nvSpPr>
        <p:spPr>
          <a:xfrm>
            <a:off x="2177858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针对职业规划、技术难题、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offer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选择，老师会进行一对一的指导和解答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Text Placeholder 4"/>
          <p:cNvSpPr txBox="1"/>
          <p:nvPr/>
        </p:nvSpPr>
        <p:spPr>
          <a:xfrm>
            <a:off x="2203804" y="4711687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对</a:t>
            </a:r>
            <a:r>
              <a:rPr lang="en-US" altLang="zh-CN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</a:t>
            </a: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老师辅导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TextBox 54"/>
          <p:cNvSpPr txBox="1"/>
          <p:nvPr/>
        </p:nvSpPr>
        <p:spPr>
          <a:xfrm>
            <a:off x="4281529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咕泡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ASK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社区，可以随时提问，并且老师一天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12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小时都能提供在线解答服务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Text Placeholder 4"/>
          <p:cNvSpPr txBox="1"/>
          <p:nvPr/>
        </p:nvSpPr>
        <p:spPr>
          <a:xfrm>
            <a:off x="4307474" y="4711687"/>
            <a:ext cx="2261012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答疑解惑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TextBox 56"/>
          <p:cNvSpPr txBox="1"/>
          <p:nvPr/>
        </p:nvSpPr>
        <p:spPr>
          <a:xfrm>
            <a:off x="6385200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咕泡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git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托管了课程中的所有代码、可以随时下载和练习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Text Placeholder 4"/>
          <p:cNvSpPr txBox="1"/>
          <p:nvPr/>
        </p:nvSpPr>
        <p:spPr>
          <a:xfrm>
            <a:off x="6411147" y="4711687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代码下载及管理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TextBox 58"/>
          <p:cNvSpPr txBox="1"/>
          <p:nvPr/>
        </p:nvSpPr>
        <p:spPr>
          <a:xfrm>
            <a:off x="8488869" y="4999511"/>
            <a:ext cx="1749832" cy="6456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学院定期举办线下沙龙，为</a:t>
            </a:r>
            <a:r>
              <a:rPr lang="en-US" altLang="zh-CN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VIP</a:t>
            </a:r>
            <a:r>
              <a:rPr lang="zh-CN" altLang="en-US" sz="1200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提供交流平台和技术视野</a:t>
            </a:r>
            <a:endParaRPr lang="en-US" altLang="zh-CN" sz="1200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9" name="Text Placeholder 4"/>
          <p:cNvSpPr txBox="1"/>
          <p:nvPr/>
        </p:nvSpPr>
        <p:spPr>
          <a:xfrm>
            <a:off x="8514816" y="4711687"/>
            <a:ext cx="2156627" cy="22397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buNone/>
            </a:pPr>
            <a:r>
              <a:rPr lang="zh-CN" altLang="en-US" sz="1325" b="1" dirty="0">
                <a:solidFill>
                  <a:srgbClr val="0E163B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终身免费交流圈子</a:t>
            </a:r>
            <a:endParaRPr lang="en-GB" altLang="zh-CN" sz="1325" b="1" dirty="0">
              <a:solidFill>
                <a:srgbClr val="0E163B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4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1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54" grpId="0"/>
      <p:bldP spid="55" grpId="0" build="p"/>
      <p:bldP spid="56" grpId="0"/>
      <p:bldP spid="57" grpId="0" build="p"/>
      <p:bldP spid="58" grpId="0"/>
      <p:bldP spid="59" grpId="0" build="p"/>
      <p:bldP spid="60" grpId="0"/>
      <p:bldP spid="61" grpId="0" build="p"/>
      <p:bldP spid="62" grpId="0"/>
      <p:bldP spid="63" grpId="0" build="p"/>
      <p:bldP spid="64" grpId="0"/>
      <p:bldP spid="65" grpId="0" build="p"/>
      <p:bldP spid="66" grpId="0"/>
      <p:bldP spid="67" grpId="0" build="p"/>
      <p:bldP spid="68" grpId="0"/>
      <p:bldP spid="69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4314" y="-97155"/>
            <a:ext cx="6454099" cy="691683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咕泡技术圈子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9" name="图片 8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155" y="1250314"/>
            <a:ext cx="2986088" cy="1990725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05" y="1250314"/>
            <a:ext cx="2986088" cy="1990725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  <p:pic>
        <p:nvPicPr>
          <p:cNvPr id="11266" name="Picture 2" descr="http://a4.qpic.cn/psb?/V10vk60m0TF43L/n3qK4dPSBAKnlpCkoPf*pzw*ep96SH7IqcUQL1*D.Qg!/b/dC8BAAAAAAAA&amp;ek=1&amp;kp=1&amp;pt=0&amp;bo=iAEmAQAAAAABAIk!&amp;tl=3&amp;vuin=2227324689&amp;tm=1535461200&amp;sce=60-1-1&amp;rf=viewer_3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6060" y="1276984"/>
            <a:ext cx="2619140" cy="1964355"/>
          </a:xfrm>
          <a:prstGeom prst="rect">
            <a:avLst/>
          </a:prstGeom>
          <a:noFill/>
          <a:effectLst>
            <a:reflection blurRad="254000" stA="50000" endA="300" endPos="1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http://a2.qpic.cn/psb?/V10vk60m0TF43L/P1QgUmyovGvCQd74Q2RpNuyO2VNAfKqqulZfvPYQ1zk!/b/dDEBAAAAAAAA&amp;ek=1&amp;kp=1&amp;pt=0&amp;bo=NgXpAzYF6QMBACc!&amp;tl=3&amp;vuin=2227324689&amp;tm=1535461200&amp;sce=60-4-3&amp;rf=viewer_3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155" y="3618810"/>
            <a:ext cx="2986088" cy="2240733"/>
          </a:xfrm>
          <a:prstGeom prst="rect">
            <a:avLst/>
          </a:prstGeom>
          <a:noFill/>
          <a:effectLst>
            <a:reflection blurRad="228600" stA="50000" endA="300" endPos="10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图片 7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7705" y="3618810"/>
            <a:ext cx="2986088" cy="2241121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  <p:pic>
        <p:nvPicPr>
          <p:cNvPr id="73" name="图片 7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5742" y="3618810"/>
            <a:ext cx="2619458" cy="2240733"/>
          </a:xfrm>
          <a:prstGeom prst="rect">
            <a:avLst/>
          </a:prstGeom>
          <a:effectLst>
            <a:reflection blurRad="228600" stA="50000" endA="300" endPos="10000" dir="5400000" sy="-100000" algn="bl" rotWithShape="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图片 6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86644" y="-97155"/>
            <a:ext cx="6454099" cy="691683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61085" y="187325"/>
            <a:ext cx="856869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3200" dirty="0">
                <a:solidFill>
                  <a:srgbClr val="0E163B"/>
                </a:solidFill>
                <a:latin typeface="+mn-ea"/>
                <a:cs typeface="+mn-ea"/>
              </a:rPr>
              <a:t>VIP</a:t>
            </a:r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打卡签到</a:t>
            </a:r>
            <a:r>
              <a:rPr lang="en-US" altLang="zh-CN" sz="3200" dirty="0">
                <a:solidFill>
                  <a:srgbClr val="0E163B"/>
                </a:solidFill>
                <a:latin typeface="+mn-ea"/>
                <a:cs typeface="+mn-ea"/>
              </a:rPr>
              <a:t>-</a:t>
            </a:r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努力和遗憾</a:t>
            </a:r>
            <a:r>
              <a:rPr lang="en-US" altLang="zh-CN" sz="3200" dirty="0">
                <a:solidFill>
                  <a:srgbClr val="0E163B"/>
                </a:solidFill>
                <a:latin typeface="+mn-ea"/>
                <a:cs typeface="+mn-ea"/>
              </a:rPr>
              <a:t>,</a:t>
            </a:r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哪个让你更痛苦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90" name="Picture 2" descr="http://a4.qpic.cn/psb?/V10vk60m0TF43L/rVTZSeTZpS8tiJ*wQnzl7Iy7K7JavuSvMmRoWAHB8zI!/b/dPMA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119951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http://a4.qpic.cn/psb?/V10vk60m0TF43L/YQbn*utKvhR.YhKK6zcK9jEcJytGwcZNjrm8mpYzFmQ!/b/dDMBAAAAAAAA&amp;ek=1&amp;kp=1&amp;pt=0&amp;bo=iAG5AgAAAAABABU!&amp;tl=3&amp;vuin=2227324689&amp;tm=1535461200&amp;sce=60-4-3&amp;rf=viewer_31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753" y="119951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http://a1.qpic.cn/psb?/V10vk60m0TF43L/ce7cBJZwbTlP8AvySNqPWlIHSXHuqkSWnhDYAOFuBrs!/b/dDA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066" y="119951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http://a1.qpic.cn/psb?/V10qnHH51LqoOA/xvYCaVNE2fl06TQwPlKC5LXLbvLwX91Pu79r2HYesBc!/b/dDA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79" y="119951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http://a4.qpic.cn/psb?/V10vk60m0TF43L/MPNcrCR9CDlApGEWgljYXjNq4hYtohXnjW0yKnnLvdA!/b/dDM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692" y="119951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0" name="Picture 12" descr="http://a2.qpic.cn/psb?/V10qnHH51LqoOA/QMDzByg3FEx8Of6A1mKZecR4.6UNLqBuBBDps1VX7UI!/b/dEUBAAAAAAAA&amp;ek=1&amp;kp=1&amp;pt=0&amp;bo=7gI2BQAAAAAREPg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" y="3876675"/>
            <a:ext cx="1339259" cy="2381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2" name="Picture 14" descr="http://a2.qpic.cn/psb?/V10vk60m0TF43L/ajarQsIzKl2QXoA9rFGh1kwG30ZURThb8q6eH6Mpwdc!/b/dDE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3753" y="387667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4" name="Picture 16" descr="http://a3.qpic.cn/psb?/V10vk60m0TF43L/524etKsjCg1*ZvkSdoT.NPpLwIYf1YmswUv0RsginX4!/b/dC4BAAAAAAAA&amp;ek=1&amp;kp=1&amp;pt=0&amp;bo=iAG5AgAAAAABABU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4066" y="387667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6" name="Picture 18" descr="http://a1.qpic.cn/psb?/V10vk60m0TF43L/uSQGXxbkLRWW8RqjVJ.rQyfMxqykKmyyo14D.pIp8Xw!/b/dDA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379" y="3876675"/>
            <a:ext cx="1339259" cy="2381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308" name="Picture 20" descr="http://a4.qpic.cn/psb?/V10vk60m0TF43L/G5dNkPZDfLHRsQU96pUL2Wdw15QInQ8cnO1mZ3Nmyb4!/b/dDMBAAAAAAAA&amp;ek=1&amp;kp=1&amp;pt=0&amp;bo=7gI2Be4CNgUBACc!&amp;tl=3&amp;vuin=2227324689&amp;tm=1535461200&amp;sce=60-2-2&amp;rf=viewer_311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693" y="3876676"/>
            <a:ext cx="1391108" cy="247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ounded Rectangle 11"/>
          <p:cNvSpPr/>
          <p:nvPr/>
        </p:nvSpPr>
        <p:spPr>
          <a:xfrm>
            <a:off x="1064519" y="1374566"/>
            <a:ext cx="10171988" cy="4701643"/>
          </a:xfrm>
          <a:prstGeom prst="roundRect">
            <a:avLst>
              <a:gd name="adj" fmla="val 1231"/>
            </a:avLst>
          </a:prstGeom>
          <a:solidFill>
            <a:schemeClr val="bg1"/>
          </a:solid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pic>
        <p:nvPicPr>
          <p:cNvPr id="40" name="图片 39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68889" y="48260"/>
            <a:ext cx="6454099" cy="691683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6697" y="1821859"/>
            <a:ext cx="1455299" cy="595215"/>
          </a:xfrm>
          <a:prstGeom prst="rect">
            <a:avLst/>
          </a:prstGeom>
        </p:spPr>
      </p:pic>
      <p:pic>
        <p:nvPicPr>
          <p:cNvPr id="1026" name="Picture 2" descr="http://i2.dpfile.com/s/res/betalogo.v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924" y="1945283"/>
            <a:ext cx="1081186" cy="471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pic.c-ctrip.com/common/c_logo201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54" y="2043228"/>
            <a:ext cx="1095453" cy="373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timgsa.baidu.com/timg?image&amp;quality=80&amp;size=b9999_10000&amp;sec=1503901830635&amp;di=cc646bd492282f6c2004ae53e95f66bc&amp;imgtype=jpg&amp;src=http%3A%2F%2Fimg2.imgtn.bdimg.com%2Fit%2Fu%3D2198416218%2C1760897973%26fm%3D214%26gp%3D0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246" y="1725878"/>
            <a:ext cx="1037155" cy="92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https://timgsa.baidu.com/timg?image&amp;quality=80&amp;size=b9999_10000&amp;sec=1503901909174&amp;di=610023ac300b6b9b6a065afdb271134c&amp;imgtype=0&amp;src=http%3A%2F%2Fwww.soft6.com%2Ffile%2Fupload%2F201507%2F09%2F13390152233640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457" y="1821859"/>
            <a:ext cx="1909791" cy="716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https://timgsa.baidu.com/timg?image&amp;quality=80&amp;size=b9999_10000&amp;sec=1503901933721&amp;di=ce9850339f6e40110a457766161ae277&amp;imgtype=0&amp;src=http%3A%2F%2Fd.hiphotos.baidu.com%2Fbaike%2Fs%253D220%2Fsign%3Dd0f35bc28701a18bf4eb154dae2e0761%2F0df3d7ca7bcb0a46a93856d76b63f6246a60afc2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3321" y="1521118"/>
            <a:ext cx="1317653" cy="131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https://n1image.hjfile.cn/res7/2017/03/06/78a9684a092aa8ad62efad5e54a26997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328" y="2949194"/>
            <a:ext cx="1434705" cy="386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2" name="Picture 18" descr="https://timgsa.baidu.com/timg?image&amp;quality=80&amp;size=b9999_10000&amp;sec=1503902313006&amp;di=6310ac1d3c17a80605ef9739a0fa281c&amp;imgtype=0&amp;src=http%3A%2F%2Fwww.senn.com.cn%2FUploadFiles%2F2017%2F2%2F20170223170454640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6952" y="2743908"/>
            <a:ext cx="1489929" cy="741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https://timgsa.baidu.com/timg?image&amp;quality=80&amp;size=b9999_10000&amp;sec=1503902347529&amp;di=fb8777460f4d124a4b7576687dd81a85&amp;imgtype=0&amp;src=http%3A%2F%2Fa.hiphotos.baidu.com%2Fbaike%2Fs%253D220%2Fsign%3D781e05cf073b5bb5bad727fc06d3d523%2F2e2eb9389b504fc28548b461e1dde71190ef6dba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954" y="2848138"/>
            <a:ext cx="1095453" cy="67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60260" y="2867921"/>
            <a:ext cx="1653878" cy="549139"/>
          </a:xfrm>
          <a:prstGeom prst="rect">
            <a:avLst/>
          </a:prstGeom>
        </p:spPr>
      </p:pic>
      <p:pic>
        <p:nvPicPr>
          <p:cNvPr id="1050" name="Picture 26" descr="https://timgsa.baidu.com/timg?image&amp;quality=80&amp;size=b9999_10000&amp;sec=1503902420719&amp;di=b1335160fce97df8c705bb46ef849f6b&amp;imgtype=0&amp;src=http%3A%2F%2Fww2.sinaimg.cn%2Flarge%2F9ef19b49jw1fcd7urzlz1j20zk0k00tr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33" y="2800147"/>
            <a:ext cx="1068237" cy="60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2" name="Picture 28" descr="https://timgsa.baidu.com/timg?image&amp;quality=80&amp;size=b9999_10000&amp;sec=1503902445655&amp;di=dc389a8d28454c8233d5887419451d63&amp;imgtype=0&amp;src=http%3A%2F%2Fzfs1.fiiimg.com%2Fzfs1%2Ffw%2F13%2F309%2F19092420131105104504_720x540.jpg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9320" y="2627240"/>
            <a:ext cx="1547186" cy="1160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4" name="Picture 30" descr="https://timgsa.baidu.com/timg?image&amp;quality=80&amp;size=b9999_10000&amp;sec=1503902499165&amp;di=e80b65d32055db49c46d64254db5baac&amp;imgtype=0&amp;src=http%3A%2F%2Fimage.tianjimedia.com%2FuploadImages%2F2016%2F014%2F08%2FSO6LW74G7Q39_1.png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4519" y="3663977"/>
            <a:ext cx="1734321" cy="941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6" name="Picture 32" descr="https://ss2.bdstatic.com/70cFvnSh_Q1YnxGkpoWK1HF6hhy/it/u=1548190395,3590923587&amp;fm=26&amp;gp=0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933" y="3951919"/>
            <a:ext cx="1326225" cy="530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https://timgsa.baidu.com/timg?image&amp;quality=80&amp;size=b9999_10000&amp;sec=1504497265&amp;di=d6625db91e610b416298eb0e0511dd2c&amp;imgtype=jpg&amp;er=1&amp;src=http%3A%2F%2Fwww.logosj.com%2Fuploads%2Fallimg%2F131129%2F1-131129192536.gif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3495" y="3670871"/>
            <a:ext cx="1218368" cy="1012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0" name="Picture 36" descr="https://timgsa.baidu.com/timg?image&amp;quality=80&amp;size=b9999_10000&amp;sec=1503902569911&amp;di=b1a30ad9530a760e9b0bde3f95dcdcd4&amp;imgtype=0&amp;src=http%3A%2F%2Fimg.technews.tw%2Fwp-content%2Fuploads%2F2014%2F04%2FSAP_Logo-624x250.png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4280" y="3863208"/>
            <a:ext cx="1545527" cy="619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2" name="Picture 38" descr="https://timgsa.baidu.com/timg?image&amp;quality=80&amp;size=b9999_10000&amp;sec=1503902597818&amp;di=fb1072b9ccee99b1e437278f69a135d9&amp;imgtype=0&amp;src=http%3A%2F%2Fwww.lgstatic.com%2Fthumbnail_300x300%2Fimage1%2FM00%2F00%2F7A%2FCgYXBlTUXbmACDfHAABXlvp86Uc260.jpg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353" y="3583021"/>
            <a:ext cx="1179572" cy="1179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4" name="Picture 40" descr="https://timgsa.baidu.com/timg?image&amp;quality=80&amp;size=b9999_10000&amp;sec=1503902628683&amp;di=5709692ae2600f4f0a7f422a266026c4&amp;imgtype=0&amp;src=http%3A%2F%2Fimg1.gtimg.com%2Ftech%2Fpics%2Fhv1%2F56%2F88%2F2140%2F139175996.jpg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4815" y="3853524"/>
            <a:ext cx="799391" cy="575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6" name="Picture 42" descr="https://timgsa.baidu.com/timg?image&amp;quality=80&amp;size=b9999_10000&amp;sec=1503902669441&amp;di=7aca46d612dbaa1d059e84a88cb60e37&amp;imgtype=jpg&amp;src=http%3A%2F%2Fimg4.imgtn.bdimg.com%2Fit%2Fu%3D810442497%2C2196434123%26fm%3D214%26gp%3D0.jpg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684" y="4986997"/>
            <a:ext cx="1262100" cy="5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0" name="Picture 46" descr="https://gw.alicdn.com/tfs/TB1.2hjRpXXXXcLXpXXXXXXXXXX-274-96.gif"/>
          <p:cNvPicPr>
            <a:picLocks noChangeAspect="1" noChangeArrowheads="1" noCrop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4943" y="4986996"/>
            <a:ext cx="1472566" cy="515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2" name="Picture 48" descr="https://timgsa.baidu.com/timg?image&amp;quality=80&amp;size=b9999_10000&amp;sec=1503902807153&amp;di=93bb173e8c29e466af0e97f0cfebc833&amp;imgtype=0&amp;src=http%3A%2F%2Fcv.qiaobutang.com%2Fuploads%2Fcompany_logos%2F2015%2F4%2F27%2F15%2F553de5950cf2caf1c43a7ff8%2Foriginal.png"/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3376" y="4892191"/>
            <a:ext cx="1524923" cy="705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4" name="Picture 50" descr="https://timgsa.baidu.com/timg?image&amp;quality=80&amp;size=b9999_10000&amp;sec=1503902849902&amp;di=2eabb70873db86e0a1583a6ea26fe6db&amp;imgtype=0&amp;src=http%3A%2F%2Fimg.zcool.cn%2Fcommunity%2F033feb3554c78dc00000158fcaf9b2d.jpg%40600w_1l_2o_100sh.jpg"/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180" y="5037229"/>
            <a:ext cx="1597948" cy="415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52" descr="https://timgsa.baidu.com/timg?image&amp;quality=80&amp;size=b9999_10000&amp;sec=1503902878735&amp;di=4512e257d0b04d39dd211e07e3bc8b85&amp;imgtype=0&amp;src=http%3A%2F%2Fpic1.nipic.com%2F2008-10-13%2F200810138585695_2.jpg"/>
          <p:cNvPicPr>
            <a:picLocks noChangeAspect="1" noChangeArrowheads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8533" y="5071043"/>
            <a:ext cx="2718505" cy="347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10014980" y="5691255"/>
            <a:ext cx="11897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u="sng" dirty="0">
                <a:solidFill>
                  <a:srgbClr val="F08C00"/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More…</a:t>
            </a:r>
            <a:endParaRPr lang="zh-CN" altLang="en-US" u="sng" dirty="0">
              <a:solidFill>
                <a:srgbClr val="F08C00"/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061085" y="187325"/>
            <a:ext cx="619506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dirty="0">
                <a:solidFill>
                  <a:srgbClr val="0E163B"/>
                </a:solidFill>
                <a:latin typeface="+mn-ea"/>
                <a:cs typeface="+mn-ea"/>
              </a:rPr>
              <a:t>企业内推</a:t>
            </a:r>
            <a:endParaRPr lang="zh-CN" sz="3200" dirty="0">
              <a:solidFill>
                <a:srgbClr val="0E163B"/>
              </a:solidFill>
              <a:latin typeface="+mn-ea"/>
              <a:cs typeface="+mn-ea"/>
            </a:endParaRPr>
          </a:p>
        </p:txBody>
      </p:sp>
      <p:pic>
        <p:nvPicPr>
          <p:cNvPr id="37" name="图片 36" descr="LOGO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38" name="矩形 37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ransition spd="slow" advClick="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64410" y="186690"/>
            <a:ext cx="6173470" cy="661606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186180" y="196215"/>
            <a:ext cx="482282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咕泡生态圈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8" name="Freeform 5"/>
          <p:cNvSpPr/>
          <p:nvPr/>
        </p:nvSpPr>
        <p:spPr bwMode="auto">
          <a:xfrm>
            <a:off x="4815258" y="1918280"/>
            <a:ext cx="1452227" cy="1110993"/>
          </a:xfrm>
          <a:custGeom>
            <a:avLst/>
            <a:gdLst>
              <a:gd name="T0" fmla="*/ 179 w 486"/>
              <a:gd name="T1" fmla="*/ 194 h 372"/>
              <a:gd name="T2" fmla="*/ 13 w 486"/>
              <a:gd name="T3" fmla="*/ 363 h 372"/>
              <a:gd name="T4" fmla="*/ 7 w 486"/>
              <a:gd name="T5" fmla="*/ 362 h 372"/>
              <a:gd name="T6" fmla="*/ 7 w 486"/>
              <a:gd name="T7" fmla="*/ 328 h 372"/>
              <a:gd name="T8" fmla="*/ 11 w 486"/>
              <a:gd name="T9" fmla="*/ 241 h 372"/>
              <a:gd name="T10" fmla="*/ 70 w 486"/>
              <a:gd name="T11" fmla="*/ 177 h 372"/>
              <a:gd name="T12" fmla="*/ 119 w 486"/>
              <a:gd name="T13" fmla="*/ 131 h 372"/>
              <a:gd name="T14" fmla="*/ 110 w 486"/>
              <a:gd name="T15" fmla="*/ 114 h 372"/>
              <a:gd name="T16" fmla="*/ 130 w 486"/>
              <a:gd name="T17" fmla="*/ 22 h 372"/>
              <a:gd name="T18" fmla="*/ 223 w 486"/>
              <a:gd name="T19" fmla="*/ 20 h 372"/>
              <a:gd name="T20" fmla="*/ 247 w 486"/>
              <a:gd name="T21" fmla="*/ 110 h 372"/>
              <a:gd name="T22" fmla="*/ 252 w 486"/>
              <a:gd name="T23" fmla="*/ 138 h 372"/>
              <a:gd name="T24" fmla="*/ 466 w 486"/>
              <a:gd name="T25" fmla="*/ 351 h 372"/>
              <a:gd name="T26" fmla="*/ 486 w 486"/>
              <a:gd name="T27" fmla="*/ 361 h 372"/>
              <a:gd name="T28" fmla="*/ 479 w 486"/>
              <a:gd name="T29" fmla="*/ 371 h 372"/>
              <a:gd name="T30" fmla="*/ 361 w 486"/>
              <a:gd name="T31" fmla="*/ 370 h 372"/>
              <a:gd name="T32" fmla="*/ 342 w 486"/>
              <a:gd name="T33" fmla="*/ 357 h 372"/>
              <a:gd name="T34" fmla="*/ 179 w 486"/>
              <a:gd name="T35" fmla="*/ 194 h 3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86" h="372">
                <a:moveTo>
                  <a:pt x="179" y="194"/>
                </a:moveTo>
                <a:cubicBezTo>
                  <a:pt x="122" y="251"/>
                  <a:pt x="68" y="307"/>
                  <a:pt x="13" y="363"/>
                </a:cubicBezTo>
                <a:cubicBezTo>
                  <a:pt x="11" y="362"/>
                  <a:pt x="9" y="362"/>
                  <a:pt x="7" y="362"/>
                </a:cubicBezTo>
                <a:cubicBezTo>
                  <a:pt x="7" y="351"/>
                  <a:pt x="7" y="339"/>
                  <a:pt x="7" y="328"/>
                </a:cubicBezTo>
                <a:cubicBezTo>
                  <a:pt x="8" y="299"/>
                  <a:pt x="0" y="266"/>
                  <a:pt x="11" y="241"/>
                </a:cubicBezTo>
                <a:cubicBezTo>
                  <a:pt x="21" y="216"/>
                  <a:pt x="49" y="198"/>
                  <a:pt x="70" y="177"/>
                </a:cubicBezTo>
                <a:cubicBezTo>
                  <a:pt x="86" y="162"/>
                  <a:pt x="103" y="146"/>
                  <a:pt x="119" y="131"/>
                </a:cubicBezTo>
                <a:cubicBezTo>
                  <a:pt x="115" y="124"/>
                  <a:pt x="112" y="119"/>
                  <a:pt x="110" y="114"/>
                </a:cubicBezTo>
                <a:cubicBezTo>
                  <a:pt x="95" y="82"/>
                  <a:pt x="103" y="45"/>
                  <a:pt x="130" y="22"/>
                </a:cubicBezTo>
                <a:cubicBezTo>
                  <a:pt x="156" y="1"/>
                  <a:pt x="195" y="0"/>
                  <a:pt x="223" y="20"/>
                </a:cubicBezTo>
                <a:cubicBezTo>
                  <a:pt x="250" y="41"/>
                  <a:pt x="261" y="78"/>
                  <a:pt x="247" y="110"/>
                </a:cubicBezTo>
                <a:cubicBezTo>
                  <a:pt x="241" y="122"/>
                  <a:pt x="243" y="129"/>
                  <a:pt x="252" y="138"/>
                </a:cubicBezTo>
                <a:cubicBezTo>
                  <a:pt x="324" y="209"/>
                  <a:pt x="395" y="280"/>
                  <a:pt x="466" y="351"/>
                </a:cubicBezTo>
                <a:cubicBezTo>
                  <a:pt x="471" y="356"/>
                  <a:pt x="479" y="358"/>
                  <a:pt x="486" y="361"/>
                </a:cubicBezTo>
                <a:cubicBezTo>
                  <a:pt x="484" y="365"/>
                  <a:pt x="481" y="368"/>
                  <a:pt x="479" y="371"/>
                </a:cubicBezTo>
                <a:cubicBezTo>
                  <a:pt x="440" y="371"/>
                  <a:pt x="400" y="372"/>
                  <a:pt x="361" y="370"/>
                </a:cubicBezTo>
                <a:cubicBezTo>
                  <a:pt x="354" y="370"/>
                  <a:pt x="348" y="362"/>
                  <a:pt x="342" y="357"/>
                </a:cubicBezTo>
                <a:cubicBezTo>
                  <a:pt x="289" y="304"/>
                  <a:pt x="236" y="251"/>
                  <a:pt x="179" y="194"/>
                </a:cubicBezTo>
                <a:close/>
              </a:path>
            </a:pathLst>
          </a:custGeom>
          <a:solidFill>
            <a:schemeClr val="accent2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9" name="Freeform 6"/>
          <p:cNvSpPr/>
          <p:nvPr/>
        </p:nvSpPr>
        <p:spPr bwMode="auto">
          <a:xfrm>
            <a:off x="3791558" y="2680104"/>
            <a:ext cx="1039572" cy="1379219"/>
          </a:xfrm>
          <a:custGeom>
            <a:avLst/>
            <a:gdLst>
              <a:gd name="T0" fmla="*/ 338 w 348"/>
              <a:gd name="T1" fmla="*/ 6 h 462"/>
              <a:gd name="T2" fmla="*/ 338 w 348"/>
              <a:gd name="T3" fmla="*/ 116 h 462"/>
              <a:gd name="T4" fmla="*/ 325 w 348"/>
              <a:gd name="T5" fmla="*/ 137 h 462"/>
              <a:gd name="T6" fmla="*/ 191 w 348"/>
              <a:gd name="T7" fmla="*/ 270 h 462"/>
              <a:gd name="T8" fmla="*/ 174 w 348"/>
              <a:gd name="T9" fmla="*/ 288 h 462"/>
              <a:gd name="T10" fmla="*/ 348 w 348"/>
              <a:gd name="T11" fmla="*/ 455 h 462"/>
              <a:gd name="T12" fmla="*/ 344 w 348"/>
              <a:gd name="T13" fmla="*/ 462 h 462"/>
              <a:gd name="T14" fmla="*/ 229 w 348"/>
              <a:gd name="T15" fmla="*/ 461 h 462"/>
              <a:gd name="T16" fmla="*/ 213 w 348"/>
              <a:gd name="T17" fmla="*/ 451 h 462"/>
              <a:gd name="T18" fmla="*/ 126 w 348"/>
              <a:gd name="T19" fmla="*/ 365 h 462"/>
              <a:gd name="T20" fmla="*/ 93 w 348"/>
              <a:gd name="T21" fmla="*/ 354 h 462"/>
              <a:gd name="T22" fmla="*/ 15 w 348"/>
              <a:gd name="T23" fmla="*/ 319 h 462"/>
              <a:gd name="T24" fmla="*/ 20 w 348"/>
              <a:gd name="T25" fmla="*/ 236 h 462"/>
              <a:gd name="T26" fmla="*/ 103 w 348"/>
              <a:gd name="T27" fmla="*/ 212 h 462"/>
              <a:gd name="T28" fmla="*/ 132 w 348"/>
              <a:gd name="T29" fmla="*/ 205 h 462"/>
              <a:gd name="T30" fmla="*/ 313 w 348"/>
              <a:gd name="T31" fmla="*/ 23 h 462"/>
              <a:gd name="T32" fmla="*/ 330 w 348"/>
              <a:gd name="T33" fmla="*/ 0 h 462"/>
              <a:gd name="T34" fmla="*/ 338 w 348"/>
              <a:gd name="T35" fmla="*/ 6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48" h="462">
                <a:moveTo>
                  <a:pt x="338" y="6"/>
                </a:moveTo>
                <a:cubicBezTo>
                  <a:pt x="338" y="42"/>
                  <a:pt x="339" y="79"/>
                  <a:pt x="338" y="116"/>
                </a:cubicBezTo>
                <a:cubicBezTo>
                  <a:pt x="337" y="123"/>
                  <a:pt x="331" y="131"/>
                  <a:pt x="325" y="137"/>
                </a:cubicBezTo>
                <a:cubicBezTo>
                  <a:pt x="281" y="182"/>
                  <a:pt x="236" y="226"/>
                  <a:pt x="191" y="270"/>
                </a:cubicBezTo>
                <a:cubicBezTo>
                  <a:pt x="186" y="275"/>
                  <a:pt x="182" y="280"/>
                  <a:pt x="174" y="288"/>
                </a:cubicBezTo>
                <a:cubicBezTo>
                  <a:pt x="232" y="344"/>
                  <a:pt x="290" y="400"/>
                  <a:pt x="348" y="455"/>
                </a:cubicBezTo>
                <a:cubicBezTo>
                  <a:pt x="347" y="457"/>
                  <a:pt x="345" y="459"/>
                  <a:pt x="344" y="462"/>
                </a:cubicBezTo>
                <a:cubicBezTo>
                  <a:pt x="305" y="462"/>
                  <a:pt x="267" y="462"/>
                  <a:pt x="229" y="461"/>
                </a:cubicBezTo>
                <a:cubicBezTo>
                  <a:pt x="223" y="461"/>
                  <a:pt x="217" y="455"/>
                  <a:pt x="213" y="451"/>
                </a:cubicBezTo>
                <a:cubicBezTo>
                  <a:pt x="184" y="422"/>
                  <a:pt x="155" y="394"/>
                  <a:pt x="126" y="365"/>
                </a:cubicBezTo>
                <a:cubicBezTo>
                  <a:pt x="117" y="355"/>
                  <a:pt x="108" y="351"/>
                  <a:pt x="93" y="354"/>
                </a:cubicBezTo>
                <a:cubicBezTo>
                  <a:pt x="61" y="361"/>
                  <a:pt x="31" y="347"/>
                  <a:pt x="15" y="319"/>
                </a:cubicBezTo>
                <a:cubicBezTo>
                  <a:pt x="0" y="294"/>
                  <a:pt x="2" y="260"/>
                  <a:pt x="20" y="236"/>
                </a:cubicBezTo>
                <a:cubicBezTo>
                  <a:pt x="39" y="212"/>
                  <a:pt x="72" y="202"/>
                  <a:pt x="103" y="212"/>
                </a:cubicBezTo>
                <a:cubicBezTo>
                  <a:pt x="116" y="217"/>
                  <a:pt x="123" y="214"/>
                  <a:pt x="132" y="205"/>
                </a:cubicBezTo>
                <a:cubicBezTo>
                  <a:pt x="192" y="144"/>
                  <a:pt x="253" y="84"/>
                  <a:pt x="313" y="23"/>
                </a:cubicBezTo>
                <a:cubicBezTo>
                  <a:pt x="320" y="16"/>
                  <a:pt x="324" y="7"/>
                  <a:pt x="330" y="0"/>
                </a:cubicBezTo>
                <a:cubicBezTo>
                  <a:pt x="333" y="2"/>
                  <a:pt x="336" y="4"/>
                  <a:pt x="338" y="6"/>
                </a:cubicBezTo>
                <a:close/>
              </a:path>
            </a:pathLst>
          </a:custGeom>
          <a:solidFill>
            <a:srgbClr val="0E163B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5" name="Freeform 7"/>
          <p:cNvSpPr/>
          <p:nvPr/>
        </p:nvSpPr>
        <p:spPr bwMode="auto">
          <a:xfrm>
            <a:off x="5881811" y="3059429"/>
            <a:ext cx="1042747" cy="1369696"/>
          </a:xfrm>
          <a:custGeom>
            <a:avLst/>
            <a:gdLst>
              <a:gd name="T0" fmla="*/ 18 w 349"/>
              <a:gd name="T1" fmla="*/ 0 h 459"/>
              <a:gd name="T2" fmla="*/ 133 w 349"/>
              <a:gd name="T3" fmla="*/ 0 h 459"/>
              <a:gd name="T4" fmla="*/ 149 w 349"/>
              <a:gd name="T5" fmla="*/ 10 h 459"/>
              <a:gd name="T6" fmla="*/ 218 w 349"/>
              <a:gd name="T7" fmla="*/ 79 h 459"/>
              <a:gd name="T8" fmla="*/ 243 w 349"/>
              <a:gd name="T9" fmla="*/ 85 h 459"/>
              <a:gd name="T10" fmla="*/ 327 w 349"/>
              <a:gd name="T11" fmla="*/ 108 h 459"/>
              <a:gd name="T12" fmla="*/ 333 w 349"/>
              <a:gd name="T13" fmla="*/ 194 h 459"/>
              <a:gd name="T14" fmla="*/ 252 w 349"/>
              <a:gd name="T15" fmla="*/ 228 h 459"/>
              <a:gd name="T16" fmla="*/ 222 w 349"/>
              <a:gd name="T17" fmla="*/ 238 h 459"/>
              <a:gd name="T18" fmla="*/ 18 w 349"/>
              <a:gd name="T19" fmla="*/ 443 h 459"/>
              <a:gd name="T20" fmla="*/ 1 w 349"/>
              <a:gd name="T21" fmla="*/ 459 h 459"/>
              <a:gd name="T22" fmla="*/ 1 w 349"/>
              <a:gd name="T23" fmla="*/ 338 h 459"/>
              <a:gd name="T24" fmla="*/ 15 w 349"/>
              <a:gd name="T25" fmla="*/ 319 h 459"/>
              <a:gd name="T26" fmla="*/ 173 w 349"/>
              <a:gd name="T27" fmla="*/ 163 h 459"/>
              <a:gd name="T28" fmla="*/ 13 w 349"/>
              <a:gd name="T29" fmla="*/ 8 h 459"/>
              <a:gd name="T30" fmla="*/ 18 w 349"/>
              <a:gd name="T31" fmla="*/ 0 h 4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349" h="459">
                <a:moveTo>
                  <a:pt x="18" y="0"/>
                </a:moveTo>
                <a:cubicBezTo>
                  <a:pt x="56" y="0"/>
                  <a:pt x="94" y="0"/>
                  <a:pt x="133" y="0"/>
                </a:cubicBezTo>
                <a:cubicBezTo>
                  <a:pt x="138" y="0"/>
                  <a:pt x="145" y="6"/>
                  <a:pt x="149" y="10"/>
                </a:cubicBezTo>
                <a:cubicBezTo>
                  <a:pt x="173" y="33"/>
                  <a:pt x="196" y="56"/>
                  <a:pt x="218" y="79"/>
                </a:cubicBezTo>
                <a:cubicBezTo>
                  <a:pt x="226" y="87"/>
                  <a:pt x="232" y="88"/>
                  <a:pt x="243" y="85"/>
                </a:cubicBezTo>
                <a:cubicBezTo>
                  <a:pt x="275" y="73"/>
                  <a:pt x="307" y="83"/>
                  <a:pt x="327" y="108"/>
                </a:cubicBezTo>
                <a:cubicBezTo>
                  <a:pt x="347" y="132"/>
                  <a:pt x="349" y="168"/>
                  <a:pt x="333" y="194"/>
                </a:cubicBezTo>
                <a:cubicBezTo>
                  <a:pt x="316" y="221"/>
                  <a:pt x="284" y="236"/>
                  <a:pt x="252" y="228"/>
                </a:cubicBezTo>
                <a:cubicBezTo>
                  <a:pt x="238" y="225"/>
                  <a:pt x="231" y="229"/>
                  <a:pt x="222" y="238"/>
                </a:cubicBezTo>
                <a:cubicBezTo>
                  <a:pt x="154" y="306"/>
                  <a:pt x="86" y="375"/>
                  <a:pt x="18" y="443"/>
                </a:cubicBezTo>
                <a:cubicBezTo>
                  <a:pt x="13" y="447"/>
                  <a:pt x="9" y="451"/>
                  <a:pt x="1" y="459"/>
                </a:cubicBezTo>
                <a:cubicBezTo>
                  <a:pt x="1" y="416"/>
                  <a:pt x="0" y="377"/>
                  <a:pt x="1" y="338"/>
                </a:cubicBezTo>
                <a:cubicBezTo>
                  <a:pt x="1" y="331"/>
                  <a:pt x="9" y="324"/>
                  <a:pt x="15" y="319"/>
                </a:cubicBezTo>
                <a:cubicBezTo>
                  <a:pt x="67" y="268"/>
                  <a:pt x="119" y="216"/>
                  <a:pt x="173" y="163"/>
                </a:cubicBezTo>
                <a:cubicBezTo>
                  <a:pt x="118" y="110"/>
                  <a:pt x="65" y="59"/>
                  <a:pt x="13" y="8"/>
                </a:cubicBezTo>
                <a:cubicBezTo>
                  <a:pt x="14" y="5"/>
                  <a:pt x="16" y="3"/>
                  <a:pt x="18" y="0"/>
                </a:cubicBezTo>
                <a:close/>
              </a:path>
            </a:pathLst>
          </a:custGeom>
          <a:solidFill>
            <a:srgbClr val="0E163B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6" name="Freeform 8"/>
          <p:cNvSpPr/>
          <p:nvPr/>
        </p:nvSpPr>
        <p:spPr bwMode="auto">
          <a:xfrm>
            <a:off x="4499419" y="4097414"/>
            <a:ext cx="1353825" cy="980848"/>
          </a:xfrm>
          <a:custGeom>
            <a:avLst/>
            <a:gdLst>
              <a:gd name="T0" fmla="*/ 285 w 453"/>
              <a:gd name="T1" fmla="*/ 163 h 328"/>
              <a:gd name="T2" fmla="*/ 447 w 453"/>
              <a:gd name="T3" fmla="*/ 5 h 328"/>
              <a:gd name="T4" fmla="*/ 452 w 453"/>
              <a:gd name="T5" fmla="*/ 7 h 328"/>
              <a:gd name="T6" fmla="*/ 452 w 453"/>
              <a:gd name="T7" fmla="*/ 120 h 328"/>
              <a:gd name="T8" fmla="*/ 440 w 453"/>
              <a:gd name="T9" fmla="*/ 136 h 328"/>
              <a:gd name="T10" fmla="*/ 360 w 453"/>
              <a:gd name="T11" fmla="*/ 217 h 328"/>
              <a:gd name="T12" fmla="*/ 352 w 453"/>
              <a:gd name="T13" fmla="*/ 241 h 328"/>
              <a:gd name="T14" fmla="*/ 312 w 453"/>
              <a:gd name="T15" fmla="*/ 313 h 328"/>
              <a:gd name="T16" fmla="*/ 231 w 453"/>
              <a:gd name="T17" fmla="*/ 307 h 328"/>
              <a:gd name="T18" fmla="*/ 204 w 453"/>
              <a:gd name="T19" fmla="*/ 231 h 328"/>
              <a:gd name="T20" fmla="*/ 194 w 453"/>
              <a:gd name="T21" fmla="*/ 200 h 328"/>
              <a:gd name="T22" fmla="*/ 15 w 453"/>
              <a:gd name="T23" fmla="*/ 17 h 328"/>
              <a:gd name="T24" fmla="*/ 0 w 453"/>
              <a:gd name="T25" fmla="*/ 0 h 328"/>
              <a:gd name="T26" fmla="*/ 119 w 453"/>
              <a:gd name="T27" fmla="*/ 1 h 328"/>
              <a:gd name="T28" fmla="*/ 134 w 453"/>
              <a:gd name="T29" fmla="*/ 12 h 328"/>
              <a:gd name="T30" fmla="*/ 285 w 453"/>
              <a:gd name="T31" fmla="*/ 163 h 3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453" h="328">
                <a:moveTo>
                  <a:pt x="285" y="163"/>
                </a:moveTo>
                <a:cubicBezTo>
                  <a:pt x="340" y="109"/>
                  <a:pt x="394" y="57"/>
                  <a:pt x="447" y="5"/>
                </a:cubicBezTo>
                <a:cubicBezTo>
                  <a:pt x="449" y="6"/>
                  <a:pt x="451" y="7"/>
                  <a:pt x="452" y="7"/>
                </a:cubicBezTo>
                <a:cubicBezTo>
                  <a:pt x="452" y="45"/>
                  <a:pt x="453" y="83"/>
                  <a:pt x="452" y="120"/>
                </a:cubicBezTo>
                <a:cubicBezTo>
                  <a:pt x="452" y="125"/>
                  <a:pt x="445" y="131"/>
                  <a:pt x="440" y="136"/>
                </a:cubicBezTo>
                <a:cubicBezTo>
                  <a:pt x="414" y="163"/>
                  <a:pt x="386" y="189"/>
                  <a:pt x="360" y="217"/>
                </a:cubicBezTo>
                <a:cubicBezTo>
                  <a:pt x="355" y="223"/>
                  <a:pt x="351" y="233"/>
                  <a:pt x="352" y="241"/>
                </a:cubicBezTo>
                <a:cubicBezTo>
                  <a:pt x="352" y="273"/>
                  <a:pt x="340" y="298"/>
                  <a:pt x="312" y="313"/>
                </a:cubicBezTo>
                <a:cubicBezTo>
                  <a:pt x="284" y="328"/>
                  <a:pt x="256" y="326"/>
                  <a:pt x="231" y="307"/>
                </a:cubicBezTo>
                <a:cubicBezTo>
                  <a:pt x="206" y="288"/>
                  <a:pt x="195" y="261"/>
                  <a:pt x="204" y="231"/>
                </a:cubicBezTo>
                <a:cubicBezTo>
                  <a:pt x="207" y="217"/>
                  <a:pt x="203" y="209"/>
                  <a:pt x="194" y="200"/>
                </a:cubicBezTo>
                <a:cubicBezTo>
                  <a:pt x="134" y="139"/>
                  <a:pt x="74" y="78"/>
                  <a:pt x="15" y="17"/>
                </a:cubicBezTo>
                <a:cubicBezTo>
                  <a:pt x="11" y="13"/>
                  <a:pt x="7" y="9"/>
                  <a:pt x="0" y="0"/>
                </a:cubicBezTo>
                <a:cubicBezTo>
                  <a:pt x="42" y="0"/>
                  <a:pt x="81" y="0"/>
                  <a:pt x="119" y="1"/>
                </a:cubicBezTo>
                <a:cubicBezTo>
                  <a:pt x="124" y="1"/>
                  <a:pt x="130" y="8"/>
                  <a:pt x="134" y="12"/>
                </a:cubicBezTo>
                <a:cubicBezTo>
                  <a:pt x="184" y="62"/>
                  <a:pt x="233" y="111"/>
                  <a:pt x="285" y="163"/>
                </a:cubicBezTo>
                <a:close/>
              </a:path>
            </a:pathLst>
          </a:custGeom>
          <a:solidFill>
            <a:schemeClr val="accent2"/>
          </a:solidFill>
          <a:ln w="603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138892" y="2347179"/>
            <a:ext cx="2369468" cy="622727"/>
            <a:chOff x="1941004" y="2192338"/>
            <a:chExt cx="2370017" cy="622872"/>
          </a:xfrm>
        </p:grpSpPr>
        <p:sp>
          <p:nvSpPr>
            <p:cNvPr id="20" name="矩形 19"/>
            <p:cNvSpPr/>
            <p:nvPr/>
          </p:nvSpPr>
          <p:spPr>
            <a:xfrm>
              <a:off x="2261151" y="2192338"/>
              <a:ext cx="868881" cy="368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</a:rPr>
                <a:t>大数据</a:t>
              </a:r>
              <a:endPara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1941004" y="2514150"/>
              <a:ext cx="2370017" cy="3010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针对想转行做大数据开发的学员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7676244" y="1976797"/>
            <a:ext cx="1866120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1~5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开发经验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502926" y="3716603"/>
            <a:ext cx="15544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rPr>
              <a:t>软件测试进阶</a:t>
            </a:r>
            <a:endParaRPr lang="zh-CN" altLang="en-US" b="1" dirty="0">
              <a:solidFill>
                <a:srgbClr val="0E16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439291" y="4159380"/>
            <a:ext cx="1642200" cy="300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针对</a:t>
            </a:r>
            <a:r>
              <a:rPr lang="en-US" altLang="zh-CN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1-3</a:t>
            </a: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年软件测试经验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686681" y="4074866"/>
            <a:ext cx="2374534" cy="954401"/>
            <a:chOff x="2171603" y="4914561"/>
            <a:chExt cx="2375084" cy="954622"/>
          </a:xfrm>
        </p:grpSpPr>
        <p:sp>
          <p:nvSpPr>
            <p:cNvPr id="35" name="矩形 34"/>
            <p:cNvSpPr/>
            <p:nvPr/>
          </p:nvSpPr>
          <p:spPr>
            <a:xfrm>
              <a:off x="2171603" y="4914561"/>
              <a:ext cx="1920050" cy="36838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Python</a:t>
              </a:r>
              <a:r>
                <a:rPr lang="zh-CN" altLang="en-US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人工智能</a:t>
              </a:r>
              <a:endPara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2176670" y="5358525"/>
              <a:ext cx="2370017" cy="510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从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0</a:t>
              </a: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开始手把手教学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,</a:t>
              </a: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实现</a:t>
              </a:r>
              <a:r>
                <a:rPr lang="en-US" altLang="zh-CN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web</a:t>
              </a: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开发、自动化、网络爬虫、人工智能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7624065" y="1569368"/>
            <a:ext cx="136525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Java</a:t>
            </a:r>
            <a:r>
              <a: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架构师</a:t>
            </a:r>
            <a:endParaRPr lang="zh-CN" altLang="en-US" b="1" dirty="0">
              <a:solidFill>
                <a:srgbClr val="0E163B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7" name="Straight Connector 60"/>
          <p:cNvCxnSpPr/>
          <p:nvPr/>
        </p:nvCxnSpPr>
        <p:spPr>
          <a:xfrm flipH="1">
            <a:off x="5401845" y="1925088"/>
            <a:ext cx="3687759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60"/>
          <p:cNvCxnSpPr/>
          <p:nvPr/>
        </p:nvCxnSpPr>
        <p:spPr>
          <a:xfrm flipH="1">
            <a:off x="1375132" y="2715228"/>
            <a:ext cx="3358212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60"/>
          <p:cNvCxnSpPr/>
          <p:nvPr/>
        </p:nvCxnSpPr>
        <p:spPr>
          <a:xfrm flipH="1">
            <a:off x="1457047" y="4088361"/>
            <a:ext cx="3013805" cy="1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Connector 60"/>
          <p:cNvCxnSpPr/>
          <p:nvPr/>
        </p:nvCxnSpPr>
        <p:spPr>
          <a:xfrm flipH="1">
            <a:off x="6260131" y="3029273"/>
            <a:ext cx="2829473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1" name="Straight Connector 60"/>
          <p:cNvCxnSpPr/>
          <p:nvPr/>
        </p:nvCxnSpPr>
        <p:spPr>
          <a:xfrm flipH="1">
            <a:off x="5881370" y="4458970"/>
            <a:ext cx="3879215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655041" y="2665063"/>
            <a:ext cx="868680" cy="36830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rPr>
              <a:t>区块链</a:t>
            </a:r>
            <a:endParaRPr lang="zh-CN" altLang="en-US" b="1" dirty="0">
              <a:solidFill>
                <a:srgbClr val="0E163B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7655041" y="3096060"/>
            <a:ext cx="1434563" cy="5105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对区块链感兴趣或希望从事区块链开发</a:t>
            </a:r>
            <a:endParaRPr lang="zh-CN" altLang="en-US" sz="105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19" name="图片 18" descr="握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25" y="3029585"/>
            <a:ext cx="1234440" cy="1234440"/>
          </a:xfrm>
          <a:prstGeom prst="rect">
            <a:avLst/>
          </a:prstGeom>
        </p:spPr>
      </p:pic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2" name="图片 31" descr="LOGO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7" name="Straight Connector 60"/>
          <p:cNvCxnSpPr/>
          <p:nvPr/>
        </p:nvCxnSpPr>
        <p:spPr>
          <a:xfrm flipH="1">
            <a:off x="1938803" y="5029267"/>
            <a:ext cx="3358212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1789750" y="4649405"/>
            <a:ext cx="2369467" cy="672330"/>
            <a:chOff x="1945023" y="2192338"/>
            <a:chExt cx="2370017" cy="672487"/>
          </a:xfrm>
        </p:grpSpPr>
        <p:sp>
          <p:nvSpPr>
            <p:cNvPr id="39" name="矩形 38"/>
            <p:cNvSpPr/>
            <p:nvPr/>
          </p:nvSpPr>
          <p:spPr>
            <a:xfrm>
              <a:off x="2252665" y="2192338"/>
              <a:ext cx="877367" cy="36941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zh-CN" altLang="en-US" b="1" dirty="0">
                  <a:solidFill>
                    <a:srgbClr val="0E163B"/>
                  </a:solidFill>
                  <a:latin typeface="微软雅黑" panose="020B0503020204020204" charset="-122"/>
                  <a:ea typeface="微软雅黑" panose="020B0503020204020204" charset="-122"/>
                </a:rPr>
                <a:t>新前端</a:t>
              </a:r>
              <a:endParaRPr lang="zh-CN" altLang="en-US" b="1" dirty="0">
                <a:solidFill>
                  <a:srgbClr val="0E163B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1945023" y="2582822"/>
              <a:ext cx="2370017" cy="28200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05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针对想从事前端行业的所有人</a:t>
              </a:r>
              <a:endParaRPr lang="zh-CN" altLang="en-US" sz="105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9" grpId="0" bldLvl="0" animBg="1"/>
      <p:bldP spid="15" grpId="0" bldLvl="0" animBg="1"/>
      <p:bldP spid="16" grpId="0" bldLvl="0" animBg="1"/>
      <p:bldP spid="26" grpId="0"/>
      <p:bldP spid="30" grpId="0"/>
      <p:bldP spid="31" grpId="0"/>
      <p:bldP spid="3" grpId="0"/>
      <p:bldP spid="52" grpId="0"/>
      <p:bldP spid="5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4561840" y="2940685"/>
            <a:ext cx="3067050" cy="7385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zh-CN" sz="4800" b="1" dirty="0">
                <a:solidFill>
                  <a:schemeClr val="bg1"/>
                </a:solidFill>
                <a:ea typeface="微软雅黑" panose="020B0503020204020204" charset="-122"/>
                <a:cs typeface="+mn-ea"/>
                <a:sym typeface="+mn-lt"/>
              </a:rPr>
              <a:t>谢 谢 观 看</a:t>
            </a:r>
            <a:endParaRPr lang="zh-CN" altLang="zh-CN" sz="4800" b="1" dirty="0">
              <a:solidFill>
                <a:schemeClr val="bg1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9" name="图片 8" descr="小程序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IT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3175" y="6453004"/>
            <a:ext cx="12185015" cy="401320"/>
          </a:xfrm>
          <a:prstGeom prst="rect">
            <a:avLst/>
          </a:prstGeom>
          <a:gradFill>
            <a:gsLst>
              <a:gs pos="0">
                <a:srgbClr val="19CBFF">
                  <a:alpha val="56000"/>
                </a:srgbClr>
              </a:gs>
              <a:gs pos="62000">
                <a:srgbClr val="16B6FC">
                  <a:alpha val="60000"/>
                </a:srgbClr>
              </a:gs>
              <a:gs pos="100000">
                <a:srgbClr val="1996FE">
                  <a:alpha val="54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75590" y="6501765"/>
            <a:ext cx="114833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做技术人的指路明灯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,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做职场生涯的精神导师                                                                                    泡学院官网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:http://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www.gupaoedu.com</a:t>
            </a:r>
            <a:endParaRPr lang="en-US" altLang="zh-CN" sz="14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4" name="图片 3" descr="LOGO(白）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" y="241300"/>
            <a:ext cx="1102995" cy="37147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386583" y="4643504"/>
            <a:ext cx="3418833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ctr"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  </a:t>
            </a:r>
            <a:endParaRPr lang="en-US" altLang="zh-CN" b="1" dirty="0">
              <a:solidFill>
                <a:schemeClr val="bg1"/>
              </a:solidFill>
              <a:cs typeface="+mn-ea"/>
              <a:sym typeface="+mn-lt"/>
            </a:endParaRPr>
          </a:p>
          <a:p>
            <a:pPr algn="ctr"/>
            <a:endParaRPr lang="zh-CN" altLang="en-US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4434210" y="5119119"/>
            <a:ext cx="3371215" cy="36957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b="1" dirty="0">
                <a:solidFill>
                  <a:schemeClr val="bg1"/>
                </a:solidFill>
                <a:cs typeface="+mn-ea"/>
                <a:sym typeface="+mn-lt"/>
              </a:rPr>
              <a:t>录播视频咨询：</a:t>
            </a:r>
            <a:r>
              <a:rPr lang="en-US" altLang="zh-CN" b="1" dirty="0">
                <a:solidFill>
                  <a:schemeClr val="bg1"/>
                </a:solidFill>
                <a:cs typeface="+mn-ea"/>
                <a:sym typeface="+mn-lt"/>
              </a:rPr>
              <a:t>2236254764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1186180" y="196215"/>
            <a:ext cx="4822825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自我介绍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58" name="Rounded Rectangle 11"/>
          <p:cNvSpPr/>
          <p:nvPr/>
        </p:nvSpPr>
        <p:spPr>
          <a:xfrm>
            <a:off x="2449830" y="2543175"/>
            <a:ext cx="6806565" cy="2174875"/>
          </a:xfrm>
          <a:prstGeom prst="roundRect">
            <a:avLst>
              <a:gd name="adj" fmla="val 1231"/>
            </a:avLst>
          </a:prstGeom>
          <a:noFill/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</a:endParaRPr>
          </a:p>
        </p:txBody>
      </p:sp>
      <p:sp>
        <p:nvSpPr>
          <p:cNvPr id="59" name="Title 3"/>
          <p:cNvSpPr txBox="1"/>
          <p:nvPr/>
        </p:nvSpPr>
        <p:spPr>
          <a:xfrm>
            <a:off x="3429000" y="4188460"/>
            <a:ext cx="2294255" cy="43688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en-US" altLang="zh-CN" sz="2400" b="0" dirty="0">
                <a:solidFill>
                  <a:srgbClr val="2B8F94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Frank</a:t>
            </a:r>
            <a:endParaRPr lang="en-US" altLang="zh-CN" sz="2400" b="0" dirty="0">
              <a:solidFill>
                <a:srgbClr val="2B8F94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60" name="Title 3"/>
          <p:cNvSpPr txBox="1"/>
          <p:nvPr/>
        </p:nvSpPr>
        <p:spPr>
          <a:xfrm>
            <a:off x="3429000" y="4569460"/>
            <a:ext cx="2294255" cy="19812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80000"/>
              </a:lnSpc>
            </a:pPr>
            <a:r>
              <a:rPr lang="zh-CN" altLang="en-US" sz="1100" b="0" dirty="0">
                <a:solidFill>
                  <a:schemeClr val="tx2"/>
                </a:solidFill>
                <a:latin typeface="张海山锐线体简" panose="02000000000000000000" pitchFamily="2" charset="-122"/>
                <a:ea typeface="张海山锐线体简" panose="02000000000000000000" pitchFamily="2" charset="-122"/>
                <a:cs typeface="Roboto Light" charset="0"/>
              </a:rPr>
              <a:t>前端架构师</a:t>
            </a:r>
            <a:endParaRPr lang="en-US" sz="1100" b="0" dirty="0">
              <a:solidFill>
                <a:schemeClr val="tx2"/>
              </a:solidFill>
              <a:latin typeface="张海山锐线体简" panose="02000000000000000000" pitchFamily="2" charset="-122"/>
              <a:ea typeface="张海山锐线体简" panose="02000000000000000000" pitchFamily="2" charset="-122"/>
              <a:cs typeface="Roboto Light" charset="0"/>
            </a:endParaRPr>
          </a:p>
        </p:txBody>
      </p:sp>
      <p:sp>
        <p:nvSpPr>
          <p:cNvPr id="61" name="Title 3"/>
          <p:cNvSpPr txBox="1"/>
          <p:nvPr/>
        </p:nvSpPr>
        <p:spPr>
          <a:xfrm>
            <a:off x="5043170" y="2689225"/>
            <a:ext cx="3905250" cy="1195705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b="1" i="0" kern="1200">
                <a:solidFill>
                  <a:schemeClr val="tx1"/>
                </a:solidFill>
                <a:latin typeface="Roboto Thin" charset="0"/>
                <a:ea typeface="Roboto Thin" charset="0"/>
                <a:cs typeface="Roboto Thin" charset="0"/>
              </a:defRPr>
            </a:lvl1pPr>
          </a:lstStyle>
          <a:p>
            <a:pPr>
              <a:lnSpc>
                <a:spcPct val="200000"/>
              </a:lnSpc>
              <a:spcBef>
                <a:spcPts val="900"/>
              </a:spcBef>
              <a:buClr>
                <a:schemeClr val="accent2"/>
              </a:buClr>
              <a:buSzPct val="150000"/>
            </a:pP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10+ 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软件开发经验，精通</a:t>
            </a: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java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、</a:t>
            </a: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ruby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、</a:t>
            </a:r>
            <a:r>
              <a:rPr lang="en-US" altLang="zh-CN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javascript</a:t>
            </a: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多种语言，精于软件设计、追求极致。</a:t>
            </a:r>
            <a:endParaRPr lang="zh-CN" altLang="en-US" sz="1200" b="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Roboto Medium" charset="0"/>
            </a:endParaRPr>
          </a:p>
          <a:p>
            <a:pPr>
              <a:lnSpc>
                <a:spcPct val="200000"/>
              </a:lnSpc>
              <a:spcBef>
                <a:spcPts val="900"/>
              </a:spcBef>
              <a:buClr>
                <a:schemeClr val="accent2"/>
              </a:buClr>
              <a:buSzPct val="150000"/>
            </a:pPr>
            <a:r>
              <a:rPr lang="zh-CN" altLang="en-US" sz="1200" b="0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</a:rPr>
              <a:t>不想做架构师的程序员不是好司机</a:t>
            </a:r>
            <a:endParaRPr lang="zh-CN" altLang="en-US" sz="1200" b="0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Roboto Medium" charset="0"/>
            </a:endParaRPr>
          </a:p>
        </p:txBody>
      </p:sp>
      <p:cxnSp>
        <p:nvCxnSpPr>
          <p:cNvPr id="64" name="Straight Connector 60"/>
          <p:cNvCxnSpPr/>
          <p:nvPr/>
        </p:nvCxnSpPr>
        <p:spPr>
          <a:xfrm flipV="1">
            <a:off x="3754442" y="3885458"/>
            <a:ext cx="0" cy="184892"/>
          </a:xfrm>
          <a:prstGeom prst="line">
            <a:avLst/>
          </a:prstGeom>
          <a:ln w="12700" cap="rnd">
            <a:solidFill>
              <a:srgbClr val="F08C00"/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5043170" y="2174875"/>
            <a:ext cx="39052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accent2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Roboto Medium" charset="0"/>
                <a:sym typeface="+mn-ea"/>
              </a:rPr>
              <a:t>陆金所前端架构师、全栈工程师</a:t>
            </a:r>
            <a:endParaRPr lang="zh-CN" altLang="en-US" dirty="0">
              <a:solidFill>
                <a:schemeClr val="accent2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Roboto Medium" charset="0"/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5043170" y="2689225"/>
            <a:ext cx="3905250" cy="0"/>
          </a:xfrm>
          <a:prstGeom prst="line">
            <a:avLst/>
          </a:prstGeom>
          <a:ln w="127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2110" y="2174875"/>
            <a:ext cx="1685290" cy="17106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accent2"/>
            </a:gs>
            <a:gs pos="100000">
              <a:srgbClr val="C00000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142" y="320020"/>
            <a:ext cx="3371850" cy="22479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925" y="904795"/>
            <a:ext cx="4046254" cy="2690759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166" y="-122448"/>
            <a:ext cx="4046254" cy="2690759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187" y="1185965"/>
            <a:ext cx="4046254" cy="2690759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3728" y="-671984"/>
            <a:ext cx="4046254" cy="2690759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1825291" y="2681081"/>
            <a:ext cx="8362765" cy="428370"/>
          </a:xfrm>
          <a:prstGeom prst="rect">
            <a:avLst/>
          </a:prstGeom>
          <a:solidFill>
            <a:schemeClr val="bg1"/>
          </a:solidFill>
          <a:ln w="41275" cmpd="sng">
            <a:solidFill>
              <a:schemeClr val="accent4"/>
            </a:solidFill>
            <a:prstDash val="solid"/>
          </a:ln>
          <a:effectLst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添加咕泡学院官方助教老师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QQ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号，回复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【Song】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即可获得往期</a:t>
            </a:r>
            <a:r>
              <a:rPr lang="en-US" altLang="zh-CN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VIP</a:t>
            </a:r>
            <a:r>
              <a:rPr lang="zh-CN" altLang="en-US" dirty="0">
                <a:solidFill>
                  <a:schemeClr val="accent2"/>
                </a:solidFill>
                <a:latin typeface="黑体" panose="02010609060101010101" charset="-122"/>
                <a:ea typeface="黑体" panose="02010609060101010101" charset="-122"/>
              </a:rPr>
              <a:t>精品试听课</a:t>
            </a:r>
            <a:endParaRPr lang="zh-CN" altLang="en-US" dirty="0">
              <a:solidFill>
                <a:schemeClr val="accent2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5" name="图片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656" y="3109403"/>
            <a:ext cx="802115" cy="1203173"/>
          </a:xfrm>
          <a:prstGeom prst="rect">
            <a:avLst/>
          </a:prstGeom>
        </p:spPr>
      </p:pic>
      <p:sp>
        <p:nvSpPr>
          <p:cNvPr id="50" name="矩形 49"/>
          <p:cNvSpPr/>
          <p:nvPr/>
        </p:nvSpPr>
        <p:spPr>
          <a:xfrm>
            <a:off x="3331587" y="3435882"/>
            <a:ext cx="4704080" cy="645160"/>
          </a:xfrm>
          <a:prstGeom prst="rect">
            <a:avLst/>
          </a:prstGeom>
          <a:ln>
            <a:gradFill>
              <a:gsLst>
                <a:gs pos="58830">
                  <a:srgbClr val="BACBE9"/>
                </a:gs>
                <a:gs pos="0">
                  <a:schemeClr val="accent1">
                    <a:lumMod val="5000"/>
                    <a:lumOff val="95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</a:ln>
          <a:effectLst>
            <a:glow rad="101600">
              <a:schemeClr val="accent2">
                <a:satMod val="175000"/>
                <a:alpha val="40000"/>
              </a:schemeClr>
            </a:glow>
            <a:outerShdw blurRad="50800" dist="38100" algn="l" rotWithShape="0">
              <a:prstClr val="black">
                <a:alpha val="40000"/>
              </a:prstClr>
            </a:outerShdw>
            <a:softEdge rad="31750"/>
          </a:effectLst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艾米老师</a:t>
            </a:r>
            <a:r>
              <a:rPr lang="en-US" altLang="zh-CN" sz="3200" dirty="0">
                <a:solidFill>
                  <a:schemeClr val="accent4">
                    <a:lumMod val="20000"/>
                    <a:lumOff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QQ:</a:t>
            </a:r>
            <a:r>
              <a:rPr lang="en-US" altLang="zh-CN" sz="3600" dirty="0">
                <a:solidFill>
                  <a:schemeClr val="accent4">
                    <a:lumMod val="20000"/>
                    <a:lumOff val="80000"/>
                  </a:schemeClr>
                </a:solidFill>
                <a:latin typeface="造字工房力黑（非商用）常规体" pitchFamily="50" charset="-122"/>
                <a:ea typeface="造字工房力黑（非商用）常规体" pitchFamily="50" charset="-122"/>
              </a:rPr>
              <a:t>2236254764</a:t>
            </a:r>
            <a:endParaRPr lang="zh-CN" altLang="en-US" sz="2000" dirty="0">
              <a:solidFill>
                <a:schemeClr val="accent4">
                  <a:lumMod val="20000"/>
                  <a:lumOff val="80000"/>
                </a:schemeClr>
              </a:solidFill>
              <a:latin typeface="造字工房力黑（非商用）常规体" pitchFamily="50" charset="-122"/>
              <a:ea typeface="造字工房力黑（非商用）常规体" pitchFamily="50" charset="-122"/>
            </a:endParaRPr>
          </a:p>
        </p:txBody>
      </p:sp>
      <p:sp>
        <p:nvSpPr>
          <p:cNvPr id="51" name="圆角矩形 19"/>
          <p:cNvSpPr/>
          <p:nvPr/>
        </p:nvSpPr>
        <p:spPr>
          <a:xfrm>
            <a:off x="2201663" y="4548277"/>
            <a:ext cx="3807341" cy="49743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2" name="圆角矩形 24"/>
          <p:cNvSpPr/>
          <p:nvPr/>
        </p:nvSpPr>
        <p:spPr>
          <a:xfrm>
            <a:off x="6322292" y="4539697"/>
            <a:ext cx="4430239" cy="49743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3" name="圆角矩形 25"/>
          <p:cNvSpPr/>
          <p:nvPr/>
        </p:nvSpPr>
        <p:spPr>
          <a:xfrm>
            <a:off x="2201664" y="5391960"/>
            <a:ext cx="3807340" cy="51840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6" name="Freeform 25"/>
          <p:cNvSpPr/>
          <p:nvPr/>
        </p:nvSpPr>
        <p:spPr bwMode="auto">
          <a:xfrm>
            <a:off x="2426335" y="4906010"/>
            <a:ext cx="84455" cy="84455"/>
          </a:xfrm>
          <a:custGeom>
            <a:avLst/>
            <a:gdLst>
              <a:gd name="T0" fmla="*/ 206 w 413"/>
              <a:gd name="T1" fmla="*/ 413 h 413"/>
              <a:gd name="T2" fmla="*/ 0 w 413"/>
              <a:gd name="T3" fmla="*/ 0 h 413"/>
              <a:gd name="T4" fmla="*/ 413 w 413"/>
              <a:gd name="T5" fmla="*/ 0 h 413"/>
              <a:gd name="T6" fmla="*/ 206 w 413"/>
              <a:gd name="T7" fmla="*/ 413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13" h="413">
                <a:moveTo>
                  <a:pt x="206" y="413"/>
                </a:moveTo>
                <a:lnTo>
                  <a:pt x="0" y="0"/>
                </a:lnTo>
                <a:lnTo>
                  <a:pt x="413" y="0"/>
                </a:lnTo>
                <a:lnTo>
                  <a:pt x="206" y="413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7" name="任意多边形 29"/>
          <p:cNvSpPr>
            <a:spLocks noChangeArrowheads="1"/>
          </p:cNvSpPr>
          <p:nvPr/>
        </p:nvSpPr>
        <p:spPr bwMode="auto">
          <a:xfrm>
            <a:off x="2310765" y="4689475"/>
            <a:ext cx="314960" cy="229235"/>
          </a:xfrm>
          <a:custGeom>
            <a:avLst/>
            <a:gdLst>
              <a:gd name="connsiteX0" fmla="*/ 290196 w 2438400"/>
              <a:gd name="connsiteY0" fmla="*/ 0 h 1774825"/>
              <a:gd name="connsiteX1" fmla="*/ 2151973 w 2438400"/>
              <a:gd name="connsiteY1" fmla="*/ 0 h 1774825"/>
              <a:gd name="connsiteX2" fmla="*/ 2438400 w 2438400"/>
              <a:gd name="connsiteY2" fmla="*/ 286384 h 1774825"/>
              <a:gd name="connsiteX3" fmla="*/ 2438400 w 2438400"/>
              <a:gd name="connsiteY3" fmla="*/ 1484673 h 1774825"/>
              <a:gd name="connsiteX4" fmla="*/ 2151973 w 2438400"/>
              <a:gd name="connsiteY4" fmla="*/ 1774825 h 1774825"/>
              <a:gd name="connsiteX5" fmla="*/ 290196 w 2438400"/>
              <a:gd name="connsiteY5" fmla="*/ 1774825 h 1774825"/>
              <a:gd name="connsiteX6" fmla="*/ 0 w 2438400"/>
              <a:gd name="connsiteY6" fmla="*/ 1484673 h 1774825"/>
              <a:gd name="connsiteX7" fmla="*/ 0 w 2438400"/>
              <a:gd name="connsiteY7" fmla="*/ 286384 h 1774825"/>
              <a:gd name="connsiteX8" fmla="*/ 290196 w 2438400"/>
              <a:gd name="connsiteY8" fmla="*/ 0 h 1774825"/>
              <a:gd name="connsiteX9" fmla="*/ 471488 w 2438400"/>
              <a:gd name="connsiteY9" fmla="*/ 425450 h 1774825"/>
              <a:gd name="connsiteX10" fmla="*/ 471488 w 2438400"/>
              <a:gd name="connsiteY10" fmla="*/ 598488 h 1774825"/>
              <a:gd name="connsiteX11" fmla="*/ 1971676 w 2438400"/>
              <a:gd name="connsiteY11" fmla="*/ 598488 h 1774825"/>
              <a:gd name="connsiteX12" fmla="*/ 1971676 w 2438400"/>
              <a:gd name="connsiteY12" fmla="*/ 425450 h 1774825"/>
              <a:gd name="connsiteX13" fmla="*/ 471488 w 2438400"/>
              <a:gd name="connsiteY13" fmla="*/ 425450 h 1774825"/>
              <a:gd name="connsiteX14" fmla="*/ 471488 w 2438400"/>
              <a:gd name="connsiteY14" fmla="*/ 801688 h 1774825"/>
              <a:gd name="connsiteX15" fmla="*/ 471488 w 2438400"/>
              <a:gd name="connsiteY15" fmla="*/ 971551 h 1774825"/>
              <a:gd name="connsiteX16" fmla="*/ 1971676 w 2438400"/>
              <a:gd name="connsiteY16" fmla="*/ 971551 h 1774825"/>
              <a:gd name="connsiteX17" fmla="*/ 1971676 w 2438400"/>
              <a:gd name="connsiteY17" fmla="*/ 801688 h 1774825"/>
              <a:gd name="connsiteX18" fmla="*/ 471488 w 2438400"/>
              <a:gd name="connsiteY18" fmla="*/ 801688 h 1774825"/>
              <a:gd name="connsiteX19" fmla="*/ 471488 w 2438400"/>
              <a:gd name="connsiteY19" fmla="*/ 1174750 h 1774825"/>
              <a:gd name="connsiteX20" fmla="*/ 471488 w 2438400"/>
              <a:gd name="connsiteY20" fmla="*/ 1347788 h 1774825"/>
              <a:gd name="connsiteX21" fmla="*/ 1971676 w 2438400"/>
              <a:gd name="connsiteY21" fmla="*/ 1347788 h 1774825"/>
              <a:gd name="connsiteX22" fmla="*/ 1971676 w 2438400"/>
              <a:gd name="connsiteY22" fmla="*/ 1174750 h 1774825"/>
              <a:gd name="connsiteX23" fmla="*/ 471488 w 2438400"/>
              <a:gd name="connsiteY23" fmla="*/ 1174750 h 1774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2438400" h="1774825">
                <a:moveTo>
                  <a:pt x="290196" y="0"/>
                </a:moveTo>
                <a:cubicBezTo>
                  <a:pt x="2151973" y="0"/>
                  <a:pt x="2151973" y="0"/>
                  <a:pt x="2151973" y="0"/>
                </a:cubicBezTo>
                <a:cubicBezTo>
                  <a:pt x="2310262" y="0"/>
                  <a:pt x="2438400" y="128119"/>
                  <a:pt x="2438400" y="286384"/>
                </a:cubicBezTo>
                <a:lnTo>
                  <a:pt x="2438400" y="1484673"/>
                </a:lnTo>
                <a:cubicBezTo>
                  <a:pt x="2438400" y="1646706"/>
                  <a:pt x="2310262" y="1774825"/>
                  <a:pt x="2151973" y="1774825"/>
                </a:cubicBezTo>
                <a:cubicBezTo>
                  <a:pt x="290196" y="1774825"/>
                  <a:pt x="290196" y="1774825"/>
                  <a:pt x="290196" y="1774825"/>
                </a:cubicBezTo>
                <a:cubicBezTo>
                  <a:pt x="131907" y="1774825"/>
                  <a:pt x="0" y="1646706"/>
                  <a:pt x="0" y="1484673"/>
                </a:cubicBezTo>
                <a:cubicBezTo>
                  <a:pt x="0" y="286384"/>
                  <a:pt x="0" y="286384"/>
                  <a:pt x="0" y="286384"/>
                </a:cubicBezTo>
                <a:cubicBezTo>
                  <a:pt x="0" y="128119"/>
                  <a:pt x="131907" y="0"/>
                  <a:pt x="290196" y="0"/>
                </a:cubicBezTo>
                <a:close/>
                <a:moveTo>
                  <a:pt x="471488" y="425450"/>
                </a:moveTo>
                <a:lnTo>
                  <a:pt x="471488" y="598488"/>
                </a:lnTo>
                <a:lnTo>
                  <a:pt x="1971676" y="598488"/>
                </a:lnTo>
                <a:lnTo>
                  <a:pt x="1971676" y="425450"/>
                </a:lnTo>
                <a:lnTo>
                  <a:pt x="471488" y="425450"/>
                </a:lnTo>
                <a:close/>
                <a:moveTo>
                  <a:pt x="471488" y="801688"/>
                </a:moveTo>
                <a:lnTo>
                  <a:pt x="471488" y="971551"/>
                </a:lnTo>
                <a:lnTo>
                  <a:pt x="1971676" y="971551"/>
                </a:lnTo>
                <a:lnTo>
                  <a:pt x="1971676" y="801688"/>
                </a:lnTo>
                <a:lnTo>
                  <a:pt x="471488" y="801688"/>
                </a:lnTo>
                <a:close/>
                <a:moveTo>
                  <a:pt x="471488" y="1174750"/>
                </a:moveTo>
                <a:lnTo>
                  <a:pt x="471488" y="1347788"/>
                </a:lnTo>
                <a:lnTo>
                  <a:pt x="1971676" y="1347788"/>
                </a:lnTo>
                <a:lnTo>
                  <a:pt x="1971676" y="1174750"/>
                </a:lnTo>
                <a:lnTo>
                  <a:pt x="471488" y="117475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miter lim="800000"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endParaRPr lang="zh-CN" altLang="en-US" sz="200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58" name="组合 57"/>
          <p:cNvGrpSpPr>
            <a:grpSpLocks noChangeAspect="1"/>
          </p:cNvGrpSpPr>
          <p:nvPr/>
        </p:nvGrpSpPr>
        <p:grpSpPr>
          <a:xfrm>
            <a:off x="6447643" y="4646603"/>
            <a:ext cx="419852" cy="319007"/>
            <a:chOff x="4268086" y="4221191"/>
            <a:chExt cx="509646" cy="387231"/>
          </a:xfrm>
          <a:solidFill>
            <a:schemeClr val="bg1"/>
          </a:solidFill>
        </p:grpSpPr>
        <p:sp>
          <p:nvSpPr>
            <p:cNvPr id="59" name="Freeform 20"/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sp>
          <p:nvSpPr>
            <p:cNvPr id="60" name="Freeform 21"/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 w="9525">
              <a:solidFill>
                <a:schemeClr val="bg1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schemeClr val="bg1">
                    <a:lumMod val="65000"/>
                  </a:schemeClr>
                </a:solidFill>
              </a:endParaRPr>
            </a:p>
          </p:txBody>
        </p:sp>
      </p:grpSp>
      <p:sp>
        <p:nvSpPr>
          <p:cNvPr id="70" name="Freeform 112"/>
          <p:cNvSpPr>
            <a:spLocks noEditPoints="1"/>
          </p:cNvSpPr>
          <p:nvPr/>
        </p:nvSpPr>
        <p:spPr bwMode="auto">
          <a:xfrm>
            <a:off x="2297430" y="5459095"/>
            <a:ext cx="342900" cy="383540"/>
          </a:xfrm>
          <a:custGeom>
            <a:avLst/>
            <a:gdLst>
              <a:gd name="T0" fmla="*/ 157 w 182"/>
              <a:gd name="T1" fmla="*/ 96 h 204"/>
              <a:gd name="T2" fmla="*/ 153 w 182"/>
              <a:gd name="T3" fmla="*/ 48 h 204"/>
              <a:gd name="T4" fmla="*/ 78 w 182"/>
              <a:gd name="T5" fmla="*/ 0 h 204"/>
              <a:gd name="T6" fmla="*/ 1 w 182"/>
              <a:gd name="T7" fmla="*/ 79 h 204"/>
              <a:gd name="T8" fmla="*/ 0 w 182"/>
              <a:gd name="T9" fmla="*/ 204 h 204"/>
              <a:gd name="T10" fmla="*/ 113 w 182"/>
              <a:gd name="T11" fmla="*/ 176 h 204"/>
              <a:gd name="T12" fmla="*/ 147 w 182"/>
              <a:gd name="T13" fmla="*/ 176 h 204"/>
              <a:gd name="T14" fmla="*/ 147 w 182"/>
              <a:gd name="T15" fmla="*/ 176 h 204"/>
              <a:gd name="T16" fmla="*/ 156 w 182"/>
              <a:gd name="T17" fmla="*/ 151 h 204"/>
              <a:gd name="T18" fmla="*/ 146 w 182"/>
              <a:gd name="T19" fmla="*/ 145 h 204"/>
              <a:gd name="T20" fmla="*/ 156 w 182"/>
              <a:gd name="T21" fmla="*/ 140 h 204"/>
              <a:gd name="T22" fmla="*/ 155 w 182"/>
              <a:gd name="T23" fmla="*/ 138 h 204"/>
              <a:gd name="T24" fmla="*/ 170 w 182"/>
              <a:gd name="T25" fmla="*/ 111 h 204"/>
              <a:gd name="T26" fmla="*/ 62 w 182"/>
              <a:gd name="T27" fmla="*/ 93 h 204"/>
              <a:gd name="T28" fmla="*/ 62 w 182"/>
              <a:gd name="T29" fmla="*/ 102 h 204"/>
              <a:gd name="T30" fmla="*/ 54 w 182"/>
              <a:gd name="T31" fmla="*/ 105 h 204"/>
              <a:gd name="T32" fmla="*/ 48 w 182"/>
              <a:gd name="T33" fmla="*/ 110 h 204"/>
              <a:gd name="T34" fmla="*/ 40 w 182"/>
              <a:gd name="T35" fmla="*/ 107 h 204"/>
              <a:gd name="T36" fmla="*/ 32 w 182"/>
              <a:gd name="T37" fmla="*/ 107 h 204"/>
              <a:gd name="T38" fmla="*/ 28 w 182"/>
              <a:gd name="T39" fmla="*/ 99 h 204"/>
              <a:gd name="T40" fmla="*/ 22 w 182"/>
              <a:gd name="T41" fmla="*/ 93 h 204"/>
              <a:gd name="T42" fmla="*/ 26 w 182"/>
              <a:gd name="T43" fmla="*/ 85 h 204"/>
              <a:gd name="T44" fmla="*/ 26 w 182"/>
              <a:gd name="T45" fmla="*/ 76 h 204"/>
              <a:gd name="T46" fmla="*/ 34 w 182"/>
              <a:gd name="T47" fmla="*/ 73 h 204"/>
              <a:gd name="T48" fmla="*/ 40 w 182"/>
              <a:gd name="T49" fmla="*/ 68 h 204"/>
              <a:gd name="T50" fmla="*/ 48 w 182"/>
              <a:gd name="T51" fmla="*/ 71 h 204"/>
              <a:gd name="T52" fmla="*/ 57 w 182"/>
              <a:gd name="T53" fmla="*/ 71 h 204"/>
              <a:gd name="T54" fmla="*/ 60 w 182"/>
              <a:gd name="T55" fmla="*/ 79 h 204"/>
              <a:gd name="T56" fmla="*/ 66 w 182"/>
              <a:gd name="T57" fmla="*/ 85 h 204"/>
              <a:gd name="T58" fmla="*/ 136 w 182"/>
              <a:gd name="T59" fmla="*/ 77 h 204"/>
              <a:gd name="T60" fmla="*/ 126 w 182"/>
              <a:gd name="T61" fmla="*/ 87 h 204"/>
              <a:gd name="T62" fmla="*/ 121 w 182"/>
              <a:gd name="T63" fmla="*/ 100 h 204"/>
              <a:gd name="T64" fmla="*/ 107 w 182"/>
              <a:gd name="T65" fmla="*/ 100 h 204"/>
              <a:gd name="T66" fmla="*/ 94 w 182"/>
              <a:gd name="T67" fmla="*/ 105 h 204"/>
              <a:gd name="T68" fmla="*/ 83 w 182"/>
              <a:gd name="T69" fmla="*/ 96 h 204"/>
              <a:gd name="T70" fmla="*/ 70 w 182"/>
              <a:gd name="T71" fmla="*/ 91 h 204"/>
              <a:gd name="T72" fmla="*/ 70 w 182"/>
              <a:gd name="T73" fmla="*/ 77 h 204"/>
              <a:gd name="T74" fmla="*/ 64 w 182"/>
              <a:gd name="T75" fmla="*/ 64 h 204"/>
              <a:gd name="T76" fmla="*/ 74 w 182"/>
              <a:gd name="T77" fmla="*/ 53 h 204"/>
              <a:gd name="T78" fmla="*/ 79 w 182"/>
              <a:gd name="T79" fmla="*/ 40 h 204"/>
              <a:gd name="T80" fmla="*/ 94 w 182"/>
              <a:gd name="T81" fmla="*/ 40 h 204"/>
              <a:gd name="T82" fmla="*/ 107 w 182"/>
              <a:gd name="T83" fmla="*/ 35 h 204"/>
              <a:gd name="T84" fmla="*/ 117 w 182"/>
              <a:gd name="T85" fmla="*/ 44 h 204"/>
              <a:gd name="T86" fmla="*/ 130 w 182"/>
              <a:gd name="T87" fmla="*/ 49 h 204"/>
              <a:gd name="T88" fmla="*/ 130 w 182"/>
              <a:gd name="T89" fmla="*/ 64 h 204"/>
              <a:gd name="T90" fmla="*/ 136 w 182"/>
              <a:gd name="T91" fmla="*/ 77 h 2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82" h="204">
                <a:moveTo>
                  <a:pt x="170" y="111"/>
                </a:moveTo>
                <a:cubicBezTo>
                  <a:pt x="166" y="107"/>
                  <a:pt x="160" y="102"/>
                  <a:pt x="157" y="96"/>
                </a:cubicBezTo>
                <a:cubicBezTo>
                  <a:pt x="153" y="87"/>
                  <a:pt x="158" y="79"/>
                  <a:pt x="157" y="70"/>
                </a:cubicBezTo>
                <a:cubicBezTo>
                  <a:pt x="157" y="63"/>
                  <a:pt x="155" y="54"/>
                  <a:pt x="153" y="48"/>
                </a:cubicBezTo>
                <a:cubicBezTo>
                  <a:pt x="149" y="37"/>
                  <a:pt x="142" y="28"/>
                  <a:pt x="133" y="21"/>
                </a:cubicBezTo>
                <a:cubicBezTo>
                  <a:pt x="119" y="8"/>
                  <a:pt x="100" y="0"/>
                  <a:pt x="78" y="0"/>
                </a:cubicBezTo>
                <a:cubicBezTo>
                  <a:pt x="35" y="0"/>
                  <a:pt x="0" y="32"/>
                  <a:pt x="0" y="71"/>
                </a:cubicBezTo>
                <a:cubicBezTo>
                  <a:pt x="0" y="74"/>
                  <a:pt x="0" y="77"/>
                  <a:pt x="1" y="79"/>
                </a:cubicBezTo>
                <a:cubicBezTo>
                  <a:pt x="1" y="96"/>
                  <a:pt x="6" y="117"/>
                  <a:pt x="22" y="139"/>
                </a:cubicBezTo>
                <a:cubicBezTo>
                  <a:pt x="22" y="139"/>
                  <a:pt x="43" y="182"/>
                  <a:pt x="0" y="204"/>
                </a:cubicBezTo>
                <a:cubicBezTo>
                  <a:pt x="95" y="204"/>
                  <a:pt x="95" y="204"/>
                  <a:pt x="95" y="204"/>
                </a:cubicBezTo>
                <a:cubicBezTo>
                  <a:pt x="95" y="204"/>
                  <a:pt x="102" y="176"/>
                  <a:pt x="113" y="176"/>
                </a:cubicBezTo>
                <a:cubicBezTo>
                  <a:pt x="123" y="176"/>
                  <a:pt x="133" y="177"/>
                  <a:pt x="142" y="176"/>
                </a:cubicBezTo>
                <a:cubicBezTo>
                  <a:pt x="144" y="177"/>
                  <a:pt x="146" y="176"/>
                  <a:pt x="147" y="176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154" y="173"/>
                  <a:pt x="149" y="157"/>
                  <a:pt x="149" y="157"/>
                </a:cubicBezTo>
                <a:cubicBezTo>
                  <a:pt x="153" y="155"/>
                  <a:pt x="156" y="153"/>
                  <a:pt x="156" y="151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48"/>
                  <a:pt x="152" y="146"/>
                  <a:pt x="146" y="145"/>
                </a:cubicBezTo>
                <a:cubicBezTo>
                  <a:pt x="149" y="145"/>
                  <a:pt x="149" y="145"/>
                  <a:pt x="149" y="145"/>
                </a:cubicBezTo>
                <a:cubicBezTo>
                  <a:pt x="153" y="145"/>
                  <a:pt x="156" y="143"/>
                  <a:pt x="156" y="140"/>
                </a:cubicBezTo>
                <a:cubicBezTo>
                  <a:pt x="156" y="140"/>
                  <a:pt x="156" y="140"/>
                  <a:pt x="156" y="140"/>
                </a:cubicBezTo>
                <a:cubicBezTo>
                  <a:pt x="156" y="139"/>
                  <a:pt x="156" y="138"/>
                  <a:pt x="155" y="138"/>
                </a:cubicBezTo>
                <a:cubicBezTo>
                  <a:pt x="156" y="135"/>
                  <a:pt x="159" y="121"/>
                  <a:pt x="160" y="121"/>
                </a:cubicBezTo>
                <a:cubicBezTo>
                  <a:pt x="182" y="119"/>
                  <a:pt x="170" y="111"/>
                  <a:pt x="170" y="111"/>
                </a:cubicBezTo>
                <a:close/>
                <a:moveTo>
                  <a:pt x="66" y="93"/>
                </a:moveTo>
                <a:cubicBezTo>
                  <a:pt x="62" y="93"/>
                  <a:pt x="62" y="93"/>
                  <a:pt x="62" y="93"/>
                </a:cubicBezTo>
                <a:cubicBezTo>
                  <a:pt x="62" y="95"/>
                  <a:pt x="61" y="97"/>
                  <a:pt x="60" y="99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57" y="107"/>
                  <a:pt x="57" y="107"/>
                  <a:pt x="57" y="107"/>
                </a:cubicBezTo>
                <a:cubicBezTo>
                  <a:pt x="54" y="105"/>
                  <a:pt x="54" y="105"/>
                  <a:pt x="54" y="105"/>
                </a:cubicBezTo>
                <a:cubicBezTo>
                  <a:pt x="52" y="106"/>
                  <a:pt x="50" y="107"/>
                  <a:pt x="48" y="107"/>
                </a:cubicBezTo>
                <a:cubicBezTo>
                  <a:pt x="48" y="110"/>
                  <a:pt x="48" y="110"/>
                  <a:pt x="48" y="110"/>
                </a:cubicBezTo>
                <a:cubicBezTo>
                  <a:pt x="40" y="110"/>
                  <a:pt x="40" y="110"/>
                  <a:pt x="40" y="110"/>
                </a:cubicBezTo>
                <a:cubicBezTo>
                  <a:pt x="40" y="107"/>
                  <a:pt x="40" y="107"/>
                  <a:pt x="40" y="107"/>
                </a:cubicBezTo>
                <a:cubicBezTo>
                  <a:pt x="38" y="107"/>
                  <a:pt x="36" y="106"/>
                  <a:pt x="34" y="105"/>
                </a:cubicBezTo>
                <a:cubicBezTo>
                  <a:pt x="32" y="107"/>
                  <a:pt x="32" y="107"/>
                  <a:pt x="32" y="107"/>
                </a:cubicBezTo>
                <a:cubicBezTo>
                  <a:pt x="26" y="102"/>
                  <a:pt x="26" y="102"/>
                  <a:pt x="26" y="102"/>
                </a:cubicBezTo>
                <a:cubicBezTo>
                  <a:pt x="28" y="99"/>
                  <a:pt x="28" y="99"/>
                  <a:pt x="28" y="99"/>
                </a:cubicBezTo>
                <a:cubicBezTo>
                  <a:pt x="27" y="97"/>
                  <a:pt x="26" y="95"/>
                  <a:pt x="26" y="93"/>
                </a:cubicBezTo>
                <a:cubicBezTo>
                  <a:pt x="22" y="93"/>
                  <a:pt x="22" y="93"/>
                  <a:pt x="22" y="93"/>
                </a:cubicBezTo>
                <a:cubicBezTo>
                  <a:pt x="22" y="85"/>
                  <a:pt x="22" y="85"/>
                  <a:pt x="22" y="85"/>
                </a:cubicBezTo>
                <a:cubicBezTo>
                  <a:pt x="26" y="85"/>
                  <a:pt x="26" y="85"/>
                  <a:pt x="26" y="85"/>
                </a:cubicBezTo>
                <a:cubicBezTo>
                  <a:pt x="26" y="83"/>
                  <a:pt x="27" y="81"/>
                  <a:pt x="28" y="79"/>
                </a:cubicBezTo>
                <a:cubicBezTo>
                  <a:pt x="26" y="76"/>
                  <a:pt x="26" y="76"/>
                  <a:pt x="26" y="76"/>
                </a:cubicBezTo>
                <a:cubicBezTo>
                  <a:pt x="31" y="71"/>
                  <a:pt x="31" y="71"/>
                  <a:pt x="31" y="71"/>
                </a:cubicBezTo>
                <a:cubicBezTo>
                  <a:pt x="34" y="73"/>
                  <a:pt x="34" y="73"/>
                  <a:pt x="34" y="73"/>
                </a:cubicBezTo>
                <a:cubicBezTo>
                  <a:pt x="36" y="72"/>
                  <a:pt x="38" y="71"/>
                  <a:pt x="40" y="71"/>
                </a:cubicBezTo>
                <a:cubicBezTo>
                  <a:pt x="40" y="68"/>
                  <a:pt x="40" y="68"/>
                  <a:pt x="40" y="68"/>
                </a:cubicBezTo>
                <a:cubicBezTo>
                  <a:pt x="48" y="68"/>
                  <a:pt x="48" y="68"/>
                  <a:pt x="48" y="68"/>
                </a:cubicBezTo>
                <a:cubicBezTo>
                  <a:pt x="48" y="71"/>
                  <a:pt x="48" y="71"/>
                  <a:pt x="48" y="71"/>
                </a:cubicBezTo>
                <a:cubicBezTo>
                  <a:pt x="50" y="71"/>
                  <a:pt x="52" y="72"/>
                  <a:pt x="54" y="73"/>
                </a:cubicBezTo>
                <a:cubicBezTo>
                  <a:pt x="57" y="71"/>
                  <a:pt x="57" y="71"/>
                  <a:pt x="57" y="71"/>
                </a:cubicBezTo>
                <a:cubicBezTo>
                  <a:pt x="63" y="76"/>
                  <a:pt x="63" y="76"/>
                  <a:pt x="63" y="76"/>
                </a:cubicBezTo>
                <a:cubicBezTo>
                  <a:pt x="60" y="79"/>
                  <a:pt x="60" y="79"/>
                  <a:pt x="60" y="79"/>
                </a:cubicBezTo>
                <a:cubicBezTo>
                  <a:pt x="61" y="81"/>
                  <a:pt x="62" y="83"/>
                  <a:pt x="63" y="85"/>
                </a:cubicBezTo>
                <a:cubicBezTo>
                  <a:pt x="66" y="85"/>
                  <a:pt x="66" y="85"/>
                  <a:pt x="66" y="85"/>
                </a:cubicBezTo>
                <a:lnTo>
                  <a:pt x="66" y="93"/>
                </a:lnTo>
                <a:close/>
                <a:moveTo>
                  <a:pt x="136" y="77"/>
                </a:moveTo>
                <a:cubicBezTo>
                  <a:pt x="130" y="77"/>
                  <a:pt x="130" y="77"/>
                  <a:pt x="130" y="77"/>
                </a:cubicBezTo>
                <a:cubicBezTo>
                  <a:pt x="129" y="80"/>
                  <a:pt x="128" y="84"/>
                  <a:pt x="126" y="87"/>
                </a:cubicBezTo>
                <a:cubicBezTo>
                  <a:pt x="130" y="91"/>
                  <a:pt x="130" y="91"/>
                  <a:pt x="130" y="91"/>
                </a:cubicBezTo>
                <a:cubicBezTo>
                  <a:pt x="121" y="100"/>
                  <a:pt x="121" y="100"/>
                  <a:pt x="121" y="100"/>
                </a:cubicBezTo>
                <a:cubicBezTo>
                  <a:pt x="117" y="96"/>
                  <a:pt x="117" y="96"/>
                  <a:pt x="117" y="96"/>
                </a:cubicBezTo>
                <a:cubicBezTo>
                  <a:pt x="114" y="98"/>
                  <a:pt x="110" y="99"/>
                  <a:pt x="107" y="100"/>
                </a:cubicBezTo>
                <a:cubicBezTo>
                  <a:pt x="107" y="105"/>
                  <a:pt x="107" y="105"/>
                  <a:pt x="107" y="105"/>
                </a:cubicBezTo>
                <a:cubicBezTo>
                  <a:pt x="94" y="105"/>
                  <a:pt x="94" y="105"/>
                  <a:pt x="94" y="105"/>
                </a:cubicBezTo>
                <a:cubicBezTo>
                  <a:pt x="94" y="100"/>
                  <a:pt x="94" y="100"/>
                  <a:pt x="94" y="100"/>
                </a:cubicBezTo>
                <a:cubicBezTo>
                  <a:pt x="90" y="100"/>
                  <a:pt x="86" y="98"/>
                  <a:pt x="83" y="9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70" y="91"/>
                  <a:pt x="70" y="91"/>
                  <a:pt x="70" y="91"/>
                </a:cubicBezTo>
                <a:cubicBezTo>
                  <a:pt x="74" y="87"/>
                  <a:pt x="74" y="87"/>
                  <a:pt x="74" y="87"/>
                </a:cubicBezTo>
                <a:cubicBezTo>
                  <a:pt x="72" y="84"/>
                  <a:pt x="71" y="81"/>
                  <a:pt x="70" y="77"/>
                </a:cubicBezTo>
                <a:cubicBezTo>
                  <a:pt x="64" y="77"/>
                  <a:pt x="64" y="77"/>
                  <a:pt x="64" y="77"/>
                </a:cubicBezTo>
                <a:cubicBezTo>
                  <a:pt x="64" y="64"/>
                  <a:pt x="64" y="64"/>
                  <a:pt x="64" y="64"/>
                </a:cubicBezTo>
                <a:cubicBezTo>
                  <a:pt x="70" y="64"/>
                  <a:pt x="70" y="64"/>
                  <a:pt x="70" y="64"/>
                </a:cubicBezTo>
                <a:cubicBezTo>
                  <a:pt x="70" y="60"/>
                  <a:pt x="72" y="56"/>
                  <a:pt x="74" y="53"/>
                </a:cubicBezTo>
                <a:cubicBezTo>
                  <a:pt x="70" y="49"/>
                  <a:pt x="70" y="49"/>
                  <a:pt x="70" y="49"/>
                </a:cubicBezTo>
                <a:cubicBezTo>
                  <a:pt x="79" y="40"/>
                  <a:pt x="79" y="40"/>
                  <a:pt x="79" y="40"/>
                </a:cubicBezTo>
                <a:cubicBezTo>
                  <a:pt x="83" y="44"/>
                  <a:pt x="83" y="44"/>
                  <a:pt x="83" y="44"/>
                </a:cubicBezTo>
                <a:cubicBezTo>
                  <a:pt x="86" y="42"/>
                  <a:pt x="90" y="41"/>
                  <a:pt x="94" y="40"/>
                </a:cubicBezTo>
                <a:cubicBezTo>
                  <a:pt x="94" y="35"/>
                  <a:pt x="94" y="35"/>
                  <a:pt x="94" y="35"/>
                </a:cubicBezTo>
                <a:cubicBezTo>
                  <a:pt x="107" y="35"/>
                  <a:pt x="107" y="35"/>
                  <a:pt x="107" y="35"/>
                </a:cubicBezTo>
                <a:cubicBezTo>
                  <a:pt x="107" y="40"/>
                  <a:pt x="107" y="40"/>
                  <a:pt x="107" y="40"/>
                </a:cubicBezTo>
                <a:cubicBezTo>
                  <a:pt x="110" y="41"/>
                  <a:pt x="114" y="42"/>
                  <a:pt x="117" y="44"/>
                </a:cubicBezTo>
                <a:cubicBezTo>
                  <a:pt x="121" y="40"/>
                  <a:pt x="121" y="40"/>
                  <a:pt x="121" y="40"/>
                </a:cubicBezTo>
                <a:cubicBezTo>
                  <a:pt x="130" y="49"/>
                  <a:pt x="130" y="49"/>
                  <a:pt x="130" y="49"/>
                </a:cubicBezTo>
                <a:cubicBezTo>
                  <a:pt x="126" y="53"/>
                  <a:pt x="126" y="53"/>
                  <a:pt x="126" y="53"/>
                </a:cubicBezTo>
                <a:cubicBezTo>
                  <a:pt x="128" y="57"/>
                  <a:pt x="130" y="60"/>
                  <a:pt x="130" y="64"/>
                </a:cubicBezTo>
                <a:cubicBezTo>
                  <a:pt x="136" y="64"/>
                  <a:pt x="136" y="64"/>
                  <a:pt x="136" y="64"/>
                </a:cubicBezTo>
                <a:lnTo>
                  <a:pt x="136" y="77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/>
            </a:solidFill>
            <a:round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2727895" y="4646603"/>
            <a:ext cx="3337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Node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全栈开发数据可视化平台</a:t>
            </a: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6932832" y="4630070"/>
            <a:ext cx="381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揭秘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React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核心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DIFF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算法的前世今生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3" name="文本框 72"/>
          <p:cNvSpPr txBox="1"/>
          <p:nvPr/>
        </p:nvSpPr>
        <p:spPr>
          <a:xfrm>
            <a:off x="2688952" y="5473359"/>
            <a:ext cx="3044423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异步流程控制与</a:t>
            </a:r>
            <a:r>
              <a:rPr lang="en-US" altLang="zh-CN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JS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运行时探秘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5" name="圆角矩形 25"/>
          <p:cNvSpPr/>
          <p:nvPr/>
        </p:nvSpPr>
        <p:spPr>
          <a:xfrm>
            <a:off x="6332225" y="5404350"/>
            <a:ext cx="4420306" cy="497430"/>
          </a:xfrm>
          <a:prstGeom prst="roundRect">
            <a:avLst/>
          </a:prstGeom>
          <a:gradFill>
            <a:gsLst>
              <a:gs pos="0">
                <a:schemeClr val="accent2"/>
              </a:gs>
              <a:gs pos="100000">
                <a:srgbClr val="C00000"/>
              </a:gs>
            </a:gsLst>
            <a:lin ang="5400000" scaled="0"/>
          </a:gra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2" name="文本框 81"/>
          <p:cNvSpPr txBox="1"/>
          <p:nvPr/>
        </p:nvSpPr>
        <p:spPr>
          <a:xfrm>
            <a:off x="6957309" y="5474954"/>
            <a:ext cx="3547061" cy="3539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7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Gulp+Webpack</a:t>
            </a:r>
            <a:r>
              <a:rPr lang="zh-CN" altLang="en-US" sz="17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定制前端开发环境</a:t>
            </a:r>
            <a:endParaRPr lang="zh-CN" altLang="en-US" sz="17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3" name="Freeform 543"/>
          <p:cNvSpPr>
            <a:spLocks noChangeArrowheads="1"/>
          </p:cNvSpPr>
          <p:nvPr/>
        </p:nvSpPr>
        <p:spPr bwMode="auto">
          <a:xfrm>
            <a:off x="6551362" y="5490360"/>
            <a:ext cx="316145" cy="335227"/>
          </a:xfrm>
          <a:custGeom>
            <a:avLst/>
            <a:gdLst>
              <a:gd name="T0" fmla="*/ 644 w 1448"/>
              <a:gd name="T1" fmla="*/ 427 h 1431"/>
              <a:gd name="T2" fmla="*/ 561 w 1448"/>
              <a:gd name="T3" fmla="*/ 117 h 1431"/>
              <a:gd name="T4" fmla="*/ 251 w 1448"/>
              <a:gd name="T5" fmla="*/ 34 h 1431"/>
              <a:gd name="T6" fmla="*/ 435 w 1448"/>
              <a:gd name="T7" fmla="*/ 209 h 1431"/>
              <a:gd name="T8" fmla="*/ 385 w 1448"/>
              <a:gd name="T9" fmla="*/ 385 h 1431"/>
              <a:gd name="T10" fmla="*/ 210 w 1448"/>
              <a:gd name="T11" fmla="*/ 435 h 1431"/>
              <a:gd name="T12" fmla="*/ 34 w 1448"/>
              <a:gd name="T13" fmla="*/ 251 h 1431"/>
              <a:gd name="T14" fmla="*/ 109 w 1448"/>
              <a:gd name="T15" fmla="*/ 561 h 1431"/>
              <a:gd name="T16" fmla="*/ 435 w 1448"/>
              <a:gd name="T17" fmla="*/ 644 h 1431"/>
              <a:gd name="T18" fmla="*/ 1179 w 1448"/>
              <a:gd name="T19" fmla="*/ 1380 h 1431"/>
              <a:gd name="T20" fmla="*/ 1288 w 1448"/>
              <a:gd name="T21" fmla="*/ 1430 h 1431"/>
              <a:gd name="T22" fmla="*/ 1388 w 1448"/>
              <a:gd name="T23" fmla="*/ 1380 h 1431"/>
              <a:gd name="T24" fmla="*/ 1388 w 1448"/>
              <a:gd name="T25" fmla="*/ 1171 h 1431"/>
              <a:gd name="T26" fmla="*/ 644 w 1448"/>
              <a:gd name="T27" fmla="*/ 427 h 1431"/>
              <a:gd name="T28" fmla="*/ 1296 w 1448"/>
              <a:gd name="T29" fmla="*/ 1355 h 1431"/>
              <a:gd name="T30" fmla="*/ 1238 w 1448"/>
              <a:gd name="T31" fmla="*/ 1305 h 1431"/>
              <a:gd name="T32" fmla="*/ 1296 w 1448"/>
              <a:gd name="T33" fmla="*/ 1246 h 1431"/>
              <a:gd name="T34" fmla="*/ 1355 w 1448"/>
              <a:gd name="T35" fmla="*/ 1305 h 1431"/>
              <a:gd name="T36" fmla="*/ 1296 w 1448"/>
              <a:gd name="T37" fmla="*/ 1355 h 1431"/>
              <a:gd name="T38" fmla="*/ 1296 w 1448"/>
              <a:gd name="T39" fmla="*/ 1355 h 1431"/>
              <a:gd name="T40" fmla="*/ 1296 w 1448"/>
              <a:gd name="T41" fmla="*/ 1355 h 1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448" h="1431">
                <a:moveTo>
                  <a:pt x="644" y="427"/>
                </a:moveTo>
                <a:cubicBezTo>
                  <a:pt x="678" y="318"/>
                  <a:pt x="644" y="201"/>
                  <a:pt x="561" y="117"/>
                </a:cubicBezTo>
                <a:cubicBezTo>
                  <a:pt x="477" y="34"/>
                  <a:pt x="360" y="0"/>
                  <a:pt x="251" y="34"/>
                </a:cubicBezTo>
                <a:cubicBezTo>
                  <a:pt x="435" y="209"/>
                  <a:pt x="435" y="209"/>
                  <a:pt x="435" y="209"/>
                </a:cubicBezTo>
                <a:cubicBezTo>
                  <a:pt x="385" y="385"/>
                  <a:pt x="385" y="385"/>
                  <a:pt x="385" y="385"/>
                </a:cubicBezTo>
                <a:cubicBezTo>
                  <a:pt x="210" y="435"/>
                  <a:pt x="210" y="435"/>
                  <a:pt x="210" y="435"/>
                </a:cubicBezTo>
                <a:cubicBezTo>
                  <a:pt x="34" y="251"/>
                  <a:pt x="34" y="251"/>
                  <a:pt x="34" y="251"/>
                </a:cubicBezTo>
                <a:cubicBezTo>
                  <a:pt x="0" y="360"/>
                  <a:pt x="25" y="477"/>
                  <a:pt x="109" y="561"/>
                </a:cubicBezTo>
                <a:cubicBezTo>
                  <a:pt x="201" y="653"/>
                  <a:pt x="326" y="677"/>
                  <a:pt x="435" y="644"/>
                </a:cubicBezTo>
                <a:cubicBezTo>
                  <a:pt x="1179" y="1380"/>
                  <a:pt x="1179" y="1380"/>
                  <a:pt x="1179" y="1380"/>
                </a:cubicBezTo>
                <a:cubicBezTo>
                  <a:pt x="1204" y="1413"/>
                  <a:pt x="1246" y="1430"/>
                  <a:pt x="1288" y="1430"/>
                </a:cubicBezTo>
                <a:cubicBezTo>
                  <a:pt x="1321" y="1430"/>
                  <a:pt x="1363" y="1413"/>
                  <a:pt x="1388" y="1380"/>
                </a:cubicBezTo>
                <a:cubicBezTo>
                  <a:pt x="1447" y="1321"/>
                  <a:pt x="1447" y="1229"/>
                  <a:pt x="1388" y="1171"/>
                </a:cubicBezTo>
                <a:lnTo>
                  <a:pt x="644" y="427"/>
                </a:lnTo>
                <a:close/>
                <a:moveTo>
                  <a:pt x="1296" y="1355"/>
                </a:moveTo>
                <a:cubicBezTo>
                  <a:pt x="1263" y="1355"/>
                  <a:pt x="1238" y="1330"/>
                  <a:pt x="1238" y="1305"/>
                </a:cubicBezTo>
                <a:cubicBezTo>
                  <a:pt x="1238" y="1271"/>
                  <a:pt x="1263" y="1246"/>
                  <a:pt x="1296" y="1246"/>
                </a:cubicBezTo>
                <a:cubicBezTo>
                  <a:pt x="1330" y="1246"/>
                  <a:pt x="1355" y="1271"/>
                  <a:pt x="1355" y="1305"/>
                </a:cubicBezTo>
                <a:cubicBezTo>
                  <a:pt x="1355" y="1330"/>
                  <a:pt x="1330" y="1355"/>
                  <a:pt x="1296" y="1355"/>
                </a:cubicBezTo>
                <a:close/>
                <a:moveTo>
                  <a:pt x="1296" y="1355"/>
                </a:moveTo>
                <a:lnTo>
                  <a:pt x="1296" y="1355"/>
                </a:lnTo>
                <a:close/>
              </a:path>
            </a:pathLst>
          </a:custGeom>
          <a:solidFill>
            <a:schemeClr val="bg1"/>
          </a:solidFill>
          <a:ln w="9525" cap="flat">
            <a:solidFill>
              <a:schemeClr val="bg1"/>
            </a:solidFill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 sz="1100" dirty="0">
              <a:solidFill>
                <a:schemeClr val="bg1">
                  <a:lumMod val="65000"/>
                </a:schemeClr>
              </a:solidFill>
              <a:ea typeface="宋体" panose="02010600030101010101" pitchFamily="2" charset="-122"/>
            </a:endParaRPr>
          </a:p>
        </p:txBody>
      </p:sp>
      <p:pic>
        <p:nvPicPr>
          <p:cNvPr id="3" name="图片 2" descr="LOGO(白）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22255" y="320040"/>
            <a:ext cx="1433830" cy="482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6180" y="196215"/>
            <a:ext cx="4822825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bg1"/>
                </a:solidFill>
              </a:rPr>
              <a:t>新人福利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sp>
        <p:nvSpPr>
          <p:cNvPr id="54" name="矩形 53"/>
          <p:cNvSpPr/>
          <p:nvPr/>
        </p:nvSpPr>
        <p:spPr>
          <a:xfrm flipH="1">
            <a:off x="0" y="196215"/>
            <a:ext cx="914400" cy="58483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 flipH="1">
            <a:off x="965200" y="196215"/>
            <a:ext cx="129540" cy="584835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bldLvl="0" animBg="1"/>
      <p:bldP spid="52" grpId="0" bldLvl="0" animBg="1"/>
      <p:bldP spid="53" grpId="0" bldLvl="0" animBg="1"/>
      <p:bldP spid="75" grpId="0" bldLvl="0" animBg="1"/>
      <p:bldP spid="83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4E6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41688" y="1452810"/>
            <a:ext cx="4476190" cy="3971429"/>
          </a:xfrm>
          <a:prstGeom prst="rect">
            <a:avLst/>
          </a:prstGeom>
          <a:effectLst>
            <a:outerShdw blurRad="114300" dist="50800" dir="5400000" algn="ctr" rotWithShape="0">
              <a:srgbClr val="000000">
                <a:alpha val="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2752077" y="1959760"/>
            <a:ext cx="3611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前端技术好多，我都想学，怎么办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522" y="2004149"/>
            <a:ext cx="280555" cy="28055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58672" y="2691054"/>
            <a:ext cx="29521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React Vue </a:t>
            </a:r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我该选择哪个学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209" y="2732317"/>
            <a:ext cx="280555" cy="28055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1365601" y="3647138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我为什么要用面向组件的开发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5046" y="3691526"/>
            <a:ext cx="280555" cy="280555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2409484" y="4524479"/>
            <a:ext cx="37807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有什么办法可以让我们的程序无</a:t>
            </a:r>
            <a:r>
              <a:rPr lang="en-US" altLang="zh-CN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endParaRPr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7152" y="4568867"/>
            <a:ext cx="280555" cy="28055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困惑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23" name="图片 22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6" grpId="0"/>
      <p:bldP spid="18" grpId="0"/>
      <p:bldP spid="2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712611" y="1903821"/>
            <a:ext cx="2870200" cy="23069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1、高阶函数、高阶组件</a:t>
            </a:r>
            <a:endParaRPr lang="zh-CN" altLang="en-US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2、怎么实现高阶组件</a:t>
            </a:r>
            <a:endParaRPr lang="zh-CN" altLang="en-US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3、高阶组件生命周期</a:t>
            </a:r>
            <a:endParaRPr lang="zh-CN" altLang="en-US" dirty="0"/>
          </a:p>
          <a:p>
            <a:pPr marL="285750" indent="-285750" algn="l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dirty="0"/>
              <a:t>4、wrapper or extends</a:t>
            </a:r>
            <a:endParaRPr lang="zh-CN" altLang="en-US" dirty="0"/>
          </a:p>
        </p:txBody>
      </p:sp>
      <p:pic>
        <p:nvPicPr>
          <p:cNvPr id="5" name="图片 4" descr="1fa980712834396a6cc7030137f60a4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000" y="882650"/>
            <a:ext cx="4777740" cy="491553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等腰三角形 43"/>
          <p:cNvSpPr/>
          <p:nvPr/>
        </p:nvSpPr>
        <p:spPr>
          <a:xfrm>
            <a:off x="3399790" y="2202815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等腰三角形 44"/>
          <p:cNvSpPr/>
          <p:nvPr/>
        </p:nvSpPr>
        <p:spPr>
          <a:xfrm flipV="1">
            <a:off x="198120" y="3517900"/>
            <a:ext cx="1100455" cy="1104265"/>
          </a:xfrm>
          <a:prstGeom prst="triangle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635" y="2461895"/>
            <a:ext cx="12191365" cy="189547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平行四边形 46"/>
          <p:cNvSpPr/>
          <p:nvPr/>
        </p:nvSpPr>
        <p:spPr>
          <a:xfrm>
            <a:off x="745490" y="2203450"/>
            <a:ext cx="3209290" cy="2413000"/>
          </a:xfrm>
          <a:prstGeom prst="parallelogram">
            <a:avLst>
              <a:gd name="adj" fmla="val 482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5" tIns="45718" rIns="91435" bIns="45718" rtlCol="0" anchor="ctr"/>
          <a:lstStyle/>
          <a:p>
            <a:pPr algn="ctr"/>
            <a:endParaRPr lang="zh-CN" altLang="en-US" sz="1705"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文本框 6"/>
          <p:cNvSpPr txBox="1"/>
          <p:nvPr/>
        </p:nvSpPr>
        <p:spPr>
          <a:xfrm>
            <a:off x="1553210" y="2588895"/>
            <a:ext cx="1762760" cy="16414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10665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rPr>
              <a:t>01</a:t>
            </a:r>
            <a:endParaRPr lang="zh-CN" altLang="en-US" sz="1066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54610" y="3132797"/>
            <a:ext cx="7197598" cy="553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3600" b="1" dirty="0">
                <a:solidFill>
                  <a:srgbClr val="0E163B"/>
                </a:solidFill>
                <a:ea typeface="微软雅黑" panose="020B0503020204020204" charset="-122"/>
                <a:cs typeface="+mn-ea"/>
                <a:sym typeface="+mn-lt"/>
              </a:rPr>
              <a:t>为什么要组件化</a:t>
            </a:r>
            <a:endParaRPr lang="zh-CN" altLang="en-US" sz="3600" b="1" dirty="0">
              <a:solidFill>
                <a:srgbClr val="0E163B"/>
              </a:solidFill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79500" y="196215"/>
            <a:ext cx="5212080" cy="58483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课程收获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pic>
        <p:nvPicPr>
          <p:cNvPr id="3" name="图片 2" descr="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45800" y="196215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新logo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26025" y="280035"/>
            <a:ext cx="5588635" cy="5989320"/>
          </a:xfrm>
          <a:prstGeom prst="rect">
            <a:avLst/>
          </a:prstGeom>
        </p:spPr>
      </p:pic>
      <p:pic>
        <p:nvPicPr>
          <p:cNvPr id="4" name="All for a happy ending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28650" y="-1651000"/>
            <a:ext cx="609600" cy="609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80135" y="196215"/>
            <a:ext cx="5212080" cy="5835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rgbClr val="0E163B"/>
                </a:solidFill>
              </a:rPr>
              <a:t>前端有哪些开发模式</a:t>
            </a:r>
            <a:endParaRPr lang="zh-CN" altLang="en-US" sz="3200" b="1" dirty="0">
              <a:solidFill>
                <a:srgbClr val="0E163B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01478" y="1539433"/>
            <a:ext cx="8639323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面向过程的编程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面向对象的编程</a:t>
            </a:r>
            <a:endParaRPr lang="zh-CN" altLang="en-US" sz="2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zh-CN" altLang="en-US" sz="2400" dirty="0"/>
              <a:t>面向组件的编程</a:t>
            </a:r>
            <a:endParaRPr lang="zh-CN" altLang="en-US" sz="2400" dirty="0"/>
          </a:p>
        </p:txBody>
      </p:sp>
      <p:sp>
        <p:nvSpPr>
          <p:cNvPr id="10" name="文本框 9"/>
          <p:cNvSpPr txBox="1"/>
          <p:nvPr/>
        </p:nvSpPr>
        <p:spPr>
          <a:xfrm>
            <a:off x="11424170" y="555913"/>
            <a:ext cx="428625" cy="238535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微软雅黑" panose="020B0503020204020204" charset="-122"/>
              </a:rPr>
              <a:t>专业互联网</a:t>
            </a:r>
            <a:endParaRPr lang="zh-CN" altLang="en-US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微软雅黑" panose="020B050302020402020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057707" y="1401444"/>
            <a:ext cx="430887" cy="2144799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sz="1600" dirty="0">
                <a:solidFill>
                  <a:schemeClr val="tx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教育服务平台</a:t>
            </a:r>
            <a:endParaRPr lang="zh-CN" sz="1600" dirty="0">
              <a:solidFill>
                <a:schemeClr val="tx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1420649" y="3661813"/>
            <a:ext cx="0" cy="1371600"/>
          </a:xfrm>
          <a:prstGeom prst="line">
            <a:avLst/>
          </a:prstGeom>
          <a:ln>
            <a:solidFill>
              <a:schemeClr val="accent2"/>
            </a:solidFill>
          </a:ln>
          <a:effectLst/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1057963" y="955623"/>
            <a:ext cx="3626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tx1"/>
                </a:solidFill>
              </a:rPr>
              <a:t>IT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23" name="图片 22" descr="小程序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7080" y="5235575"/>
            <a:ext cx="986155" cy="986155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10869295" y="5187315"/>
            <a:ext cx="1082040" cy="1082040"/>
          </a:xfrm>
          <a:prstGeom prst="rect">
            <a:avLst/>
          </a:prstGeom>
          <a:noFill/>
          <a:ln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 descr="LOGO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45800" y="186690"/>
            <a:ext cx="1067435" cy="359410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0" y="186690"/>
            <a:ext cx="802640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853440" y="186690"/>
            <a:ext cx="128905" cy="584200"/>
          </a:xfrm>
          <a:prstGeom prst="rect">
            <a:avLst/>
          </a:prstGeom>
          <a:solidFill>
            <a:srgbClr val="0E163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timeline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2165</Words>
  <Application>WPS 演示</Application>
  <PresentationFormat>宽屏</PresentationFormat>
  <Paragraphs>408</Paragraphs>
  <Slides>30</Slides>
  <Notes>22</Notes>
  <HiddenSlides>0</HiddenSlides>
  <MMClips>6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50" baseType="lpstr">
      <vt:lpstr>Arial</vt:lpstr>
      <vt:lpstr>方正书宋_GBK</vt:lpstr>
      <vt:lpstr>Wingdings</vt:lpstr>
      <vt:lpstr>微软雅黑</vt:lpstr>
      <vt:lpstr>微软雅黑 Light</vt:lpstr>
      <vt:lpstr>Bodoni MT Black</vt:lpstr>
      <vt:lpstr>张海山锐线体简</vt:lpstr>
      <vt:lpstr>Roboto Thin</vt:lpstr>
      <vt:lpstr>Roboto Light</vt:lpstr>
      <vt:lpstr>Roboto Medium</vt:lpstr>
      <vt:lpstr>黑体</vt:lpstr>
      <vt:lpstr>造字工房力黑（非商用）常规体</vt:lpstr>
      <vt:lpstr>宋体</vt:lpstr>
      <vt:lpstr>STIXGeneral</vt:lpstr>
      <vt:lpstr>Helvetica</vt:lpstr>
      <vt:lpstr>苹方-简</vt:lpstr>
      <vt:lpstr>Calibri</vt:lpstr>
      <vt:lpstr>Arial Unicode MS</vt:lpstr>
      <vt:lpstr>Apple SD Gothic Neo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frank</cp:lastModifiedBy>
  <cp:revision>373</cp:revision>
  <dcterms:created xsi:type="dcterms:W3CDTF">2018-12-27T14:04:22Z</dcterms:created>
  <dcterms:modified xsi:type="dcterms:W3CDTF">2018-12-27T14:04:22Z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2052-1.2.5.490</vt:lpwstr>
  </property>
</Properties>
</file>